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8" r:id="rId2"/>
    <p:sldId id="370" r:id="rId3"/>
    <p:sldId id="379" r:id="rId4"/>
    <p:sldId id="371" r:id="rId5"/>
    <p:sldId id="372" r:id="rId6"/>
    <p:sldId id="373" r:id="rId7"/>
    <p:sldId id="374" r:id="rId8"/>
    <p:sldId id="380" r:id="rId9"/>
    <p:sldId id="375" r:id="rId10"/>
    <p:sldId id="381" r:id="rId11"/>
    <p:sldId id="382" r:id="rId12"/>
    <p:sldId id="376" r:id="rId13"/>
    <p:sldId id="408" r:id="rId14"/>
    <p:sldId id="409" r:id="rId15"/>
    <p:sldId id="410" r:id="rId16"/>
    <p:sldId id="411" r:id="rId17"/>
    <p:sldId id="377" r:id="rId18"/>
    <p:sldId id="412" r:id="rId19"/>
    <p:sldId id="383" r:id="rId20"/>
    <p:sldId id="385" r:id="rId21"/>
    <p:sldId id="384" r:id="rId22"/>
    <p:sldId id="413" r:id="rId23"/>
    <p:sldId id="387" r:id="rId24"/>
    <p:sldId id="414" r:id="rId25"/>
    <p:sldId id="388" r:id="rId26"/>
    <p:sldId id="415" r:id="rId27"/>
    <p:sldId id="416" r:id="rId28"/>
    <p:sldId id="418" r:id="rId29"/>
    <p:sldId id="417" r:id="rId30"/>
    <p:sldId id="389" r:id="rId31"/>
    <p:sldId id="419" r:id="rId32"/>
    <p:sldId id="420" r:id="rId33"/>
    <p:sldId id="421" r:id="rId34"/>
    <p:sldId id="430" r:id="rId35"/>
    <p:sldId id="432" r:id="rId36"/>
    <p:sldId id="433" r:id="rId37"/>
    <p:sldId id="422" r:id="rId38"/>
    <p:sldId id="423" r:id="rId39"/>
    <p:sldId id="424" r:id="rId40"/>
    <p:sldId id="425" r:id="rId41"/>
    <p:sldId id="390" r:id="rId42"/>
    <p:sldId id="427" r:id="rId43"/>
    <p:sldId id="428" r:id="rId44"/>
    <p:sldId id="394" r:id="rId45"/>
    <p:sldId id="426" r:id="rId46"/>
    <p:sldId id="404" r:id="rId4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65" d="100"/>
          <a:sy n="65" d="100"/>
        </p:scale>
        <p:origin x="-108" y="-198"/>
      </p:cViewPr>
      <p:guideLst>
        <p:guide orient="horz" pos="2160"/>
        <p:guide pos="3840"/>
      </p:guideLst>
    </p:cSldViewPr>
  </p:slideViewPr>
  <p:notesTextViewPr>
    <p:cViewPr>
      <p:scale>
        <a:sx n="1" d="1"/>
        <a:sy n="1" d="1"/>
      </p:scale>
      <p:origin x="0" y="0"/>
    </p:cViewPr>
  </p:notesTextViewPr>
  <p:sorterViewPr>
    <p:cViewPr>
      <p:scale>
        <a:sx n="100" d="100"/>
        <a:sy n="100" d="100"/>
      </p:scale>
      <p:origin x="0" y="172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412EE-75B5-4789-BEFE-E64516B008C7}" type="datetimeFigureOut">
              <a:rPr lang="ru-RU" smtClean="0"/>
              <a:t>18.02.2018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93F08A-FBB5-40C6-A6A3-07EEABE201EE}" type="slidenum">
              <a:rPr lang="ru-RU" smtClean="0"/>
              <a:t>‹#›</a:t>
            </a:fld>
            <a:endParaRPr lang="ru-RU"/>
          </a:p>
        </p:txBody>
      </p:sp>
    </p:spTree>
    <p:extLst>
      <p:ext uri="{BB962C8B-B14F-4D97-AF65-F5344CB8AC3E}">
        <p14:creationId xmlns:p14="http://schemas.microsoft.com/office/powerpoint/2010/main" val="355888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693F08A-FBB5-40C6-A6A3-07EEABE201EE}" type="slidenum">
              <a:rPr lang="ru-RU" smtClean="0"/>
              <a:t>2</a:t>
            </a:fld>
            <a:endParaRPr lang="ru-RU"/>
          </a:p>
        </p:txBody>
      </p:sp>
    </p:spTree>
    <p:extLst>
      <p:ext uri="{BB962C8B-B14F-4D97-AF65-F5344CB8AC3E}">
        <p14:creationId xmlns:p14="http://schemas.microsoft.com/office/powerpoint/2010/main" val="3662021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693F08A-FBB5-40C6-A6A3-07EEABE201EE}" type="slidenum">
              <a:rPr lang="ru-RU" smtClean="0"/>
              <a:t>11</a:t>
            </a:fld>
            <a:endParaRPr lang="ru-RU"/>
          </a:p>
        </p:txBody>
      </p:sp>
    </p:spTree>
    <p:extLst>
      <p:ext uri="{BB962C8B-B14F-4D97-AF65-F5344CB8AC3E}">
        <p14:creationId xmlns:p14="http://schemas.microsoft.com/office/powerpoint/2010/main" val="3344891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693F08A-FBB5-40C6-A6A3-07EEABE201EE}" type="slidenum">
              <a:rPr lang="ru-RU" smtClean="0"/>
              <a:t>12</a:t>
            </a:fld>
            <a:endParaRPr lang="ru-RU"/>
          </a:p>
        </p:txBody>
      </p:sp>
    </p:spTree>
    <p:extLst>
      <p:ext uri="{BB962C8B-B14F-4D97-AF65-F5344CB8AC3E}">
        <p14:creationId xmlns:p14="http://schemas.microsoft.com/office/powerpoint/2010/main" val="3214562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693F08A-FBB5-40C6-A6A3-07EEABE201EE}" type="slidenum">
              <a:rPr lang="ru-RU" smtClean="0"/>
              <a:t>13</a:t>
            </a:fld>
            <a:endParaRPr lang="ru-RU"/>
          </a:p>
        </p:txBody>
      </p:sp>
    </p:spTree>
    <p:extLst>
      <p:ext uri="{BB962C8B-B14F-4D97-AF65-F5344CB8AC3E}">
        <p14:creationId xmlns:p14="http://schemas.microsoft.com/office/powerpoint/2010/main" val="1480051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693F08A-FBB5-40C6-A6A3-07EEABE201EE}" type="slidenum">
              <a:rPr lang="ru-RU" smtClean="0"/>
              <a:t>14</a:t>
            </a:fld>
            <a:endParaRPr lang="ru-RU"/>
          </a:p>
        </p:txBody>
      </p:sp>
    </p:spTree>
    <p:extLst>
      <p:ext uri="{BB962C8B-B14F-4D97-AF65-F5344CB8AC3E}">
        <p14:creationId xmlns:p14="http://schemas.microsoft.com/office/powerpoint/2010/main" val="28534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693F08A-FBB5-40C6-A6A3-07EEABE201EE}" type="slidenum">
              <a:rPr lang="ru-RU" smtClean="0"/>
              <a:t>15</a:t>
            </a:fld>
            <a:endParaRPr lang="ru-RU"/>
          </a:p>
        </p:txBody>
      </p:sp>
    </p:spTree>
    <p:extLst>
      <p:ext uri="{BB962C8B-B14F-4D97-AF65-F5344CB8AC3E}">
        <p14:creationId xmlns:p14="http://schemas.microsoft.com/office/powerpoint/2010/main" val="2412439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693F08A-FBB5-40C6-A6A3-07EEABE201EE}" type="slidenum">
              <a:rPr lang="ru-RU" smtClean="0"/>
              <a:t>16</a:t>
            </a:fld>
            <a:endParaRPr lang="ru-RU"/>
          </a:p>
        </p:txBody>
      </p:sp>
    </p:spTree>
    <p:extLst>
      <p:ext uri="{BB962C8B-B14F-4D97-AF65-F5344CB8AC3E}">
        <p14:creationId xmlns:p14="http://schemas.microsoft.com/office/powerpoint/2010/main" val="956243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693F08A-FBB5-40C6-A6A3-07EEABE201EE}" type="slidenum">
              <a:rPr lang="ru-RU" smtClean="0"/>
              <a:t>17</a:t>
            </a:fld>
            <a:endParaRPr lang="ru-RU"/>
          </a:p>
        </p:txBody>
      </p:sp>
    </p:spTree>
    <p:extLst>
      <p:ext uri="{BB962C8B-B14F-4D97-AF65-F5344CB8AC3E}">
        <p14:creationId xmlns:p14="http://schemas.microsoft.com/office/powerpoint/2010/main" val="2558032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693F08A-FBB5-40C6-A6A3-07EEABE201EE}" type="slidenum">
              <a:rPr lang="ru-RU" smtClean="0"/>
              <a:t>18</a:t>
            </a:fld>
            <a:endParaRPr lang="ru-RU"/>
          </a:p>
        </p:txBody>
      </p:sp>
    </p:spTree>
    <p:extLst>
      <p:ext uri="{BB962C8B-B14F-4D97-AF65-F5344CB8AC3E}">
        <p14:creationId xmlns:p14="http://schemas.microsoft.com/office/powerpoint/2010/main" val="2136772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693F08A-FBB5-40C6-A6A3-07EEABE201EE}" type="slidenum">
              <a:rPr lang="ru-RU" smtClean="0"/>
              <a:t>19</a:t>
            </a:fld>
            <a:endParaRPr lang="ru-RU"/>
          </a:p>
        </p:txBody>
      </p:sp>
    </p:spTree>
    <p:extLst>
      <p:ext uri="{BB962C8B-B14F-4D97-AF65-F5344CB8AC3E}">
        <p14:creationId xmlns:p14="http://schemas.microsoft.com/office/powerpoint/2010/main" val="2873266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693F08A-FBB5-40C6-A6A3-07EEABE201EE}" type="slidenum">
              <a:rPr lang="ru-RU" smtClean="0"/>
              <a:t>20</a:t>
            </a:fld>
            <a:endParaRPr lang="ru-RU"/>
          </a:p>
        </p:txBody>
      </p:sp>
    </p:spTree>
    <p:extLst>
      <p:ext uri="{BB962C8B-B14F-4D97-AF65-F5344CB8AC3E}">
        <p14:creationId xmlns:p14="http://schemas.microsoft.com/office/powerpoint/2010/main" val="2886147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693F08A-FBB5-40C6-A6A3-07EEABE201EE}" type="slidenum">
              <a:rPr lang="ru-RU" smtClean="0"/>
              <a:t>3</a:t>
            </a:fld>
            <a:endParaRPr lang="ru-RU"/>
          </a:p>
        </p:txBody>
      </p:sp>
    </p:spTree>
    <p:extLst>
      <p:ext uri="{BB962C8B-B14F-4D97-AF65-F5344CB8AC3E}">
        <p14:creationId xmlns:p14="http://schemas.microsoft.com/office/powerpoint/2010/main" val="426625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693F08A-FBB5-40C6-A6A3-07EEABE201EE}" type="slidenum">
              <a:rPr lang="ru-RU" smtClean="0"/>
              <a:t>21</a:t>
            </a:fld>
            <a:endParaRPr lang="ru-RU"/>
          </a:p>
        </p:txBody>
      </p:sp>
    </p:spTree>
    <p:extLst>
      <p:ext uri="{BB962C8B-B14F-4D97-AF65-F5344CB8AC3E}">
        <p14:creationId xmlns:p14="http://schemas.microsoft.com/office/powerpoint/2010/main" val="3410201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693F08A-FBB5-40C6-A6A3-07EEABE201EE}" type="slidenum">
              <a:rPr lang="ru-RU" smtClean="0"/>
              <a:t>22</a:t>
            </a:fld>
            <a:endParaRPr lang="ru-RU"/>
          </a:p>
        </p:txBody>
      </p:sp>
    </p:spTree>
    <p:extLst>
      <p:ext uri="{BB962C8B-B14F-4D97-AF65-F5344CB8AC3E}">
        <p14:creationId xmlns:p14="http://schemas.microsoft.com/office/powerpoint/2010/main" val="3475037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693F08A-FBB5-40C6-A6A3-07EEABE201EE}" type="slidenum">
              <a:rPr lang="ru-RU" smtClean="0"/>
              <a:t>23</a:t>
            </a:fld>
            <a:endParaRPr lang="ru-RU"/>
          </a:p>
        </p:txBody>
      </p:sp>
    </p:spTree>
    <p:extLst>
      <p:ext uri="{BB962C8B-B14F-4D97-AF65-F5344CB8AC3E}">
        <p14:creationId xmlns:p14="http://schemas.microsoft.com/office/powerpoint/2010/main" val="2109986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693F08A-FBB5-40C6-A6A3-07EEABE201EE}" type="slidenum">
              <a:rPr lang="ru-RU" smtClean="0"/>
              <a:t>24</a:t>
            </a:fld>
            <a:endParaRPr lang="ru-RU"/>
          </a:p>
        </p:txBody>
      </p:sp>
    </p:spTree>
    <p:extLst>
      <p:ext uri="{BB962C8B-B14F-4D97-AF65-F5344CB8AC3E}">
        <p14:creationId xmlns:p14="http://schemas.microsoft.com/office/powerpoint/2010/main" val="778328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693F08A-FBB5-40C6-A6A3-07EEABE201EE}" type="slidenum">
              <a:rPr lang="ru-RU" smtClean="0"/>
              <a:t>25</a:t>
            </a:fld>
            <a:endParaRPr lang="ru-RU"/>
          </a:p>
        </p:txBody>
      </p:sp>
    </p:spTree>
    <p:extLst>
      <p:ext uri="{BB962C8B-B14F-4D97-AF65-F5344CB8AC3E}">
        <p14:creationId xmlns:p14="http://schemas.microsoft.com/office/powerpoint/2010/main" val="10601627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693F08A-FBB5-40C6-A6A3-07EEABE201EE}" type="slidenum">
              <a:rPr lang="ru-RU" smtClean="0"/>
              <a:t>26</a:t>
            </a:fld>
            <a:endParaRPr lang="ru-RU"/>
          </a:p>
        </p:txBody>
      </p:sp>
    </p:spTree>
    <p:extLst>
      <p:ext uri="{BB962C8B-B14F-4D97-AF65-F5344CB8AC3E}">
        <p14:creationId xmlns:p14="http://schemas.microsoft.com/office/powerpoint/2010/main" val="37000750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693F08A-FBB5-40C6-A6A3-07EEABE201EE}" type="slidenum">
              <a:rPr lang="ru-RU" smtClean="0"/>
              <a:t>27</a:t>
            </a:fld>
            <a:endParaRPr lang="ru-RU"/>
          </a:p>
        </p:txBody>
      </p:sp>
    </p:spTree>
    <p:extLst>
      <p:ext uri="{BB962C8B-B14F-4D97-AF65-F5344CB8AC3E}">
        <p14:creationId xmlns:p14="http://schemas.microsoft.com/office/powerpoint/2010/main" val="21518573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693F08A-FBB5-40C6-A6A3-07EEABE201EE}" type="slidenum">
              <a:rPr lang="ru-RU" smtClean="0"/>
              <a:t>28</a:t>
            </a:fld>
            <a:endParaRPr lang="ru-RU"/>
          </a:p>
        </p:txBody>
      </p:sp>
    </p:spTree>
    <p:extLst>
      <p:ext uri="{BB962C8B-B14F-4D97-AF65-F5344CB8AC3E}">
        <p14:creationId xmlns:p14="http://schemas.microsoft.com/office/powerpoint/2010/main" val="27894635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693F08A-FBB5-40C6-A6A3-07EEABE201EE}" type="slidenum">
              <a:rPr lang="ru-RU" smtClean="0"/>
              <a:t>29</a:t>
            </a:fld>
            <a:endParaRPr lang="ru-RU"/>
          </a:p>
        </p:txBody>
      </p:sp>
    </p:spTree>
    <p:extLst>
      <p:ext uri="{BB962C8B-B14F-4D97-AF65-F5344CB8AC3E}">
        <p14:creationId xmlns:p14="http://schemas.microsoft.com/office/powerpoint/2010/main" val="13104954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693F08A-FBB5-40C6-A6A3-07EEABE201EE}" type="slidenum">
              <a:rPr lang="ru-RU" smtClean="0"/>
              <a:t>30</a:t>
            </a:fld>
            <a:endParaRPr lang="ru-RU"/>
          </a:p>
        </p:txBody>
      </p:sp>
    </p:spTree>
    <p:extLst>
      <p:ext uri="{BB962C8B-B14F-4D97-AF65-F5344CB8AC3E}">
        <p14:creationId xmlns:p14="http://schemas.microsoft.com/office/powerpoint/2010/main" val="1272149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693F08A-FBB5-40C6-A6A3-07EEABE201EE}" type="slidenum">
              <a:rPr lang="ru-RU" smtClean="0"/>
              <a:t>4</a:t>
            </a:fld>
            <a:endParaRPr lang="ru-RU"/>
          </a:p>
        </p:txBody>
      </p:sp>
    </p:spTree>
    <p:extLst>
      <p:ext uri="{BB962C8B-B14F-4D97-AF65-F5344CB8AC3E}">
        <p14:creationId xmlns:p14="http://schemas.microsoft.com/office/powerpoint/2010/main" val="36639965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693F08A-FBB5-40C6-A6A3-07EEABE201EE}" type="slidenum">
              <a:rPr lang="ru-RU" smtClean="0"/>
              <a:t>31</a:t>
            </a:fld>
            <a:endParaRPr lang="ru-RU"/>
          </a:p>
        </p:txBody>
      </p:sp>
    </p:spTree>
    <p:extLst>
      <p:ext uri="{BB962C8B-B14F-4D97-AF65-F5344CB8AC3E}">
        <p14:creationId xmlns:p14="http://schemas.microsoft.com/office/powerpoint/2010/main" val="3878614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693F08A-FBB5-40C6-A6A3-07EEABE201EE}" type="slidenum">
              <a:rPr lang="ru-RU" smtClean="0"/>
              <a:t>32</a:t>
            </a:fld>
            <a:endParaRPr lang="ru-RU"/>
          </a:p>
        </p:txBody>
      </p:sp>
    </p:spTree>
    <p:extLst>
      <p:ext uri="{BB962C8B-B14F-4D97-AF65-F5344CB8AC3E}">
        <p14:creationId xmlns:p14="http://schemas.microsoft.com/office/powerpoint/2010/main" val="20491844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693F08A-FBB5-40C6-A6A3-07EEABE201EE}" type="slidenum">
              <a:rPr lang="ru-RU" smtClean="0"/>
              <a:t>33</a:t>
            </a:fld>
            <a:endParaRPr lang="ru-RU"/>
          </a:p>
        </p:txBody>
      </p:sp>
    </p:spTree>
    <p:extLst>
      <p:ext uri="{BB962C8B-B14F-4D97-AF65-F5344CB8AC3E}">
        <p14:creationId xmlns:p14="http://schemas.microsoft.com/office/powerpoint/2010/main" val="18234849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693F08A-FBB5-40C6-A6A3-07EEABE201EE}" type="slidenum">
              <a:rPr lang="ru-RU" smtClean="0"/>
              <a:t>34</a:t>
            </a:fld>
            <a:endParaRPr lang="ru-RU"/>
          </a:p>
        </p:txBody>
      </p:sp>
    </p:spTree>
    <p:extLst>
      <p:ext uri="{BB962C8B-B14F-4D97-AF65-F5344CB8AC3E}">
        <p14:creationId xmlns:p14="http://schemas.microsoft.com/office/powerpoint/2010/main" val="18234849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693F08A-FBB5-40C6-A6A3-07EEABE201EE}" type="slidenum">
              <a:rPr lang="ru-RU" smtClean="0"/>
              <a:t>35</a:t>
            </a:fld>
            <a:endParaRPr lang="ru-RU"/>
          </a:p>
        </p:txBody>
      </p:sp>
    </p:spTree>
    <p:extLst>
      <p:ext uri="{BB962C8B-B14F-4D97-AF65-F5344CB8AC3E}">
        <p14:creationId xmlns:p14="http://schemas.microsoft.com/office/powerpoint/2010/main" val="18234849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693F08A-FBB5-40C6-A6A3-07EEABE201EE}" type="slidenum">
              <a:rPr lang="ru-RU" smtClean="0"/>
              <a:t>36</a:t>
            </a:fld>
            <a:endParaRPr lang="ru-RU"/>
          </a:p>
        </p:txBody>
      </p:sp>
    </p:spTree>
    <p:extLst>
      <p:ext uri="{BB962C8B-B14F-4D97-AF65-F5344CB8AC3E}">
        <p14:creationId xmlns:p14="http://schemas.microsoft.com/office/powerpoint/2010/main" val="18234849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693F08A-FBB5-40C6-A6A3-07EEABE201EE}" type="slidenum">
              <a:rPr lang="ru-RU" smtClean="0"/>
              <a:t>37</a:t>
            </a:fld>
            <a:endParaRPr lang="ru-RU"/>
          </a:p>
        </p:txBody>
      </p:sp>
    </p:spTree>
    <p:extLst>
      <p:ext uri="{BB962C8B-B14F-4D97-AF65-F5344CB8AC3E}">
        <p14:creationId xmlns:p14="http://schemas.microsoft.com/office/powerpoint/2010/main" val="8524877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693F08A-FBB5-40C6-A6A3-07EEABE201EE}" type="slidenum">
              <a:rPr lang="ru-RU" smtClean="0"/>
              <a:t>38</a:t>
            </a:fld>
            <a:endParaRPr lang="ru-RU"/>
          </a:p>
        </p:txBody>
      </p:sp>
    </p:spTree>
    <p:extLst>
      <p:ext uri="{BB962C8B-B14F-4D97-AF65-F5344CB8AC3E}">
        <p14:creationId xmlns:p14="http://schemas.microsoft.com/office/powerpoint/2010/main" val="21018422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693F08A-FBB5-40C6-A6A3-07EEABE201EE}" type="slidenum">
              <a:rPr lang="ru-RU" smtClean="0"/>
              <a:t>39</a:t>
            </a:fld>
            <a:endParaRPr lang="ru-RU"/>
          </a:p>
        </p:txBody>
      </p:sp>
    </p:spTree>
    <p:extLst>
      <p:ext uri="{BB962C8B-B14F-4D97-AF65-F5344CB8AC3E}">
        <p14:creationId xmlns:p14="http://schemas.microsoft.com/office/powerpoint/2010/main" val="562917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693F08A-FBB5-40C6-A6A3-07EEABE201EE}" type="slidenum">
              <a:rPr lang="ru-RU" smtClean="0"/>
              <a:t>40</a:t>
            </a:fld>
            <a:endParaRPr lang="ru-RU"/>
          </a:p>
        </p:txBody>
      </p:sp>
    </p:spTree>
    <p:extLst>
      <p:ext uri="{BB962C8B-B14F-4D97-AF65-F5344CB8AC3E}">
        <p14:creationId xmlns:p14="http://schemas.microsoft.com/office/powerpoint/2010/main" val="1540050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693F08A-FBB5-40C6-A6A3-07EEABE201EE}" type="slidenum">
              <a:rPr lang="ru-RU" smtClean="0"/>
              <a:t>5</a:t>
            </a:fld>
            <a:endParaRPr lang="ru-RU"/>
          </a:p>
        </p:txBody>
      </p:sp>
    </p:spTree>
    <p:extLst>
      <p:ext uri="{BB962C8B-B14F-4D97-AF65-F5344CB8AC3E}">
        <p14:creationId xmlns:p14="http://schemas.microsoft.com/office/powerpoint/2010/main" val="6719898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693F08A-FBB5-40C6-A6A3-07EEABE201EE}" type="slidenum">
              <a:rPr lang="ru-RU" smtClean="0"/>
              <a:t>41</a:t>
            </a:fld>
            <a:endParaRPr lang="ru-RU"/>
          </a:p>
        </p:txBody>
      </p:sp>
    </p:spTree>
    <p:extLst>
      <p:ext uri="{BB962C8B-B14F-4D97-AF65-F5344CB8AC3E}">
        <p14:creationId xmlns:p14="http://schemas.microsoft.com/office/powerpoint/2010/main" val="28019288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693F08A-FBB5-40C6-A6A3-07EEABE201EE}" type="slidenum">
              <a:rPr lang="ru-RU" smtClean="0"/>
              <a:t>42</a:t>
            </a:fld>
            <a:endParaRPr lang="ru-RU"/>
          </a:p>
        </p:txBody>
      </p:sp>
    </p:spTree>
    <p:extLst>
      <p:ext uri="{BB962C8B-B14F-4D97-AF65-F5344CB8AC3E}">
        <p14:creationId xmlns:p14="http://schemas.microsoft.com/office/powerpoint/2010/main" val="27365412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693F08A-FBB5-40C6-A6A3-07EEABE201EE}" type="slidenum">
              <a:rPr lang="ru-RU" smtClean="0"/>
              <a:t>43</a:t>
            </a:fld>
            <a:endParaRPr lang="ru-RU"/>
          </a:p>
        </p:txBody>
      </p:sp>
    </p:spTree>
    <p:extLst>
      <p:ext uri="{BB962C8B-B14F-4D97-AF65-F5344CB8AC3E}">
        <p14:creationId xmlns:p14="http://schemas.microsoft.com/office/powerpoint/2010/main" val="26349875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693F08A-FBB5-40C6-A6A3-07EEABE201EE}" type="slidenum">
              <a:rPr lang="ru-RU" smtClean="0"/>
              <a:t>44</a:t>
            </a:fld>
            <a:endParaRPr lang="ru-RU"/>
          </a:p>
        </p:txBody>
      </p:sp>
    </p:spTree>
    <p:extLst>
      <p:ext uri="{BB962C8B-B14F-4D97-AF65-F5344CB8AC3E}">
        <p14:creationId xmlns:p14="http://schemas.microsoft.com/office/powerpoint/2010/main" val="36949895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693F08A-FBB5-40C6-A6A3-07EEABE201EE}" type="slidenum">
              <a:rPr lang="ru-RU" smtClean="0"/>
              <a:t>45</a:t>
            </a:fld>
            <a:endParaRPr lang="ru-RU"/>
          </a:p>
        </p:txBody>
      </p:sp>
    </p:spTree>
    <p:extLst>
      <p:ext uri="{BB962C8B-B14F-4D97-AF65-F5344CB8AC3E}">
        <p14:creationId xmlns:p14="http://schemas.microsoft.com/office/powerpoint/2010/main" val="27097498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693F08A-FBB5-40C6-A6A3-07EEABE201EE}" type="slidenum">
              <a:rPr lang="ru-RU" smtClean="0"/>
              <a:t>46</a:t>
            </a:fld>
            <a:endParaRPr lang="ru-RU"/>
          </a:p>
        </p:txBody>
      </p:sp>
    </p:spTree>
    <p:extLst>
      <p:ext uri="{BB962C8B-B14F-4D97-AF65-F5344CB8AC3E}">
        <p14:creationId xmlns:p14="http://schemas.microsoft.com/office/powerpoint/2010/main" val="410902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693F08A-FBB5-40C6-A6A3-07EEABE201EE}" type="slidenum">
              <a:rPr lang="ru-RU" smtClean="0"/>
              <a:t>6</a:t>
            </a:fld>
            <a:endParaRPr lang="ru-RU"/>
          </a:p>
        </p:txBody>
      </p:sp>
    </p:spTree>
    <p:extLst>
      <p:ext uri="{BB962C8B-B14F-4D97-AF65-F5344CB8AC3E}">
        <p14:creationId xmlns:p14="http://schemas.microsoft.com/office/powerpoint/2010/main" val="1949896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693F08A-FBB5-40C6-A6A3-07EEABE201EE}" type="slidenum">
              <a:rPr lang="ru-RU" smtClean="0"/>
              <a:t>7</a:t>
            </a:fld>
            <a:endParaRPr lang="ru-RU"/>
          </a:p>
        </p:txBody>
      </p:sp>
    </p:spTree>
    <p:extLst>
      <p:ext uri="{BB962C8B-B14F-4D97-AF65-F5344CB8AC3E}">
        <p14:creationId xmlns:p14="http://schemas.microsoft.com/office/powerpoint/2010/main" val="666238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693F08A-FBB5-40C6-A6A3-07EEABE201EE}" type="slidenum">
              <a:rPr lang="ru-RU" smtClean="0"/>
              <a:t>8</a:t>
            </a:fld>
            <a:endParaRPr lang="ru-RU"/>
          </a:p>
        </p:txBody>
      </p:sp>
    </p:spTree>
    <p:extLst>
      <p:ext uri="{BB962C8B-B14F-4D97-AF65-F5344CB8AC3E}">
        <p14:creationId xmlns:p14="http://schemas.microsoft.com/office/powerpoint/2010/main" val="2926877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693F08A-FBB5-40C6-A6A3-07EEABE201EE}" type="slidenum">
              <a:rPr lang="ru-RU" smtClean="0"/>
              <a:t>9</a:t>
            </a:fld>
            <a:endParaRPr lang="ru-RU"/>
          </a:p>
        </p:txBody>
      </p:sp>
    </p:spTree>
    <p:extLst>
      <p:ext uri="{BB962C8B-B14F-4D97-AF65-F5344CB8AC3E}">
        <p14:creationId xmlns:p14="http://schemas.microsoft.com/office/powerpoint/2010/main" val="2858150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693F08A-FBB5-40C6-A6A3-07EEABE201EE}" type="slidenum">
              <a:rPr lang="ru-RU" smtClean="0"/>
              <a:t>10</a:t>
            </a:fld>
            <a:endParaRPr lang="ru-RU"/>
          </a:p>
        </p:txBody>
      </p:sp>
    </p:spTree>
    <p:extLst>
      <p:ext uri="{BB962C8B-B14F-4D97-AF65-F5344CB8AC3E}">
        <p14:creationId xmlns:p14="http://schemas.microsoft.com/office/powerpoint/2010/main" val="3536875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38466B-DEE6-4334-8400-331435FCFD1B}" type="slidenum">
              <a:rPr lang="ru-RU" smtClean="0"/>
              <a:t>‹#›</a:t>
            </a:fld>
            <a:endParaRPr lang="ru-RU"/>
          </a:p>
        </p:txBody>
      </p:sp>
    </p:spTree>
    <p:extLst>
      <p:ext uri="{BB962C8B-B14F-4D97-AF65-F5344CB8AC3E}">
        <p14:creationId xmlns:p14="http://schemas.microsoft.com/office/powerpoint/2010/main" val="169259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38466B-DEE6-4334-8400-331435FCFD1B}" type="slidenum">
              <a:rPr lang="ru-RU" smtClean="0"/>
              <a:t>‹#›</a:t>
            </a:fld>
            <a:endParaRPr lang="ru-RU"/>
          </a:p>
        </p:txBody>
      </p:sp>
    </p:spTree>
    <p:extLst>
      <p:ext uri="{BB962C8B-B14F-4D97-AF65-F5344CB8AC3E}">
        <p14:creationId xmlns:p14="http://schemas.microsoft.com/office/powerpoint/2010/main" val="2352045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38466B-DEE6-4334-8400-331435FCFD1B}" type="slidenum">
              <a:rPr lang="ru-RU" smtClean="0"/>
              <a:t>‹#›</a:t>
            </a:fld>
            <a:endParaRPr lang="ru-RU"/>
          </a:p>
        </p:txBody>
      </p:sp>
    </p:spTree>
    <p:extLst>
      <p:ext uri="{BB962C8B-B14F-4D97-AF65-F5344CB8AC3E}">
        <p14:creationId xmlns:p14="http://schemas.microsoft.com/office/powerpoint/2010/main" val="2120554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38466B-DEE6-4334-8400-331435FCFD1B}" type="slidenum">
              <a:rPr lang="ru-RU" smtClean="0"/>
              <a:t>‹#›</a:t>
            </a:fld>
            <a:endParaRPr lang="ru-RU"/>
          </a:p>
        </p:txBody>
      </p:sp>
    </p:spTree>
    <p:extLst>
      <p:ext uri="{BB962C8B-B14F-4D97-AF65-F5344CB8AC3E}">
        <p14:creationId xmlns:p14="http://schemas.microsoft.com/office/powerpoint/2010/main" val="2445197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38466B-DEE6-4334-8400-331435FCFD1B}" type="slidenum">
              <a:rPr lang="ru-RU" smtClean="0"/>
              <a:t>‹#›</a:t>
            </a:fld>
            <a:endParaRPr lang="ru-RU"/>
          </a:p>
        </p:txBody>
      </p:sp>
    </p:spTree>
    <p:extLst>
      <p:ext uri="{BB962C8B-B14F-4D97-AF65-F5344CB8AC3E}">
        <p14:creationId xmlns:p14="http://schemas.microsoft.com/office/powerpoint/2010/main" val="2794964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38466B-DEE6-4334-8400-331435FCFD1B}" type="slidenum">
              <a:rPr lang="ru-RU" smtClean="0"/>
              <a:t>‹#›</a:t>
            </a:fld>
            <a:endParaRPr lang="ru-RU"/>
          </a:p>
        </p:txBody>
      </p:sp>
    </p:spTree>
    <p:extLst>
      <p:ext uri="{BB962C8B-B14F-4D97-AF65-F5344CB8AC3E}">
        <p14:creationId xmlns:p14="http://schemas.microsoft.com/office/powerpoint/2010/main" val="3723197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D38466B-DEE6-4334-8400-331435FCFD1B}" type="slidenum">
              <a:rPr lang="ru-RU" smtClean="0"/>
              <a:t>‹#›</a:t>
            </a:fld>
            <a:endParaRPr lang="ru-RU"/>
          </a:p>
        </p:txBody>
      </p:sp>
    </p:spTree>
    <p:extLst>
      <p:ext uri="{BB962C8B-B14F-4D97-AF65-F5344CB8AC3E}">
        <p14:creationId xmlns:p14="http://schemas.microsoft.com/office/powerpoint/2010/main" val="2753488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D38466B-DEE6-4334-8400-331435FCFD1B}" type="slidenum">
              <a:rPr lang="ru-RU" smtClean="0"/>
              <a:t>‹#›</a:t>
            </a:fld>
            <a:endParaRPr lang="ru-RU"/>
          </a:p>
        </p:txBody>
      </p:sp>
    </p:spTree>
    <p:extLst>
      <p:ext uri="{BB962C8B-B14F-4D97-AF65-F5344CB8AC3E}">
        <p14:creationId xmlns:p14="http://schemas.microsoft.com/office/powerpoint/2010/main" val="672177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D38466B-DEE6-4334-8400-331435FCFD1B}" type="slidenum">
              <a:rPr lang="ru-RU" smtClean="0"/>
              <a:t>‹#›</a:t>
            </a:fld>
            <a:endParaRPr lang="ru-RU"/>
          </a:p>
        </p:txBody>
      </p:sp>
    </p:spTree>
    <p:extLst>
      <p:ext uri="{BB962C8B-B14F-4D97-AF65-F5344CB8AC3E}">
        <p14:creationId xmlns:p14="http://schemas.microsoft.com/office/powerpoint/2010/main" val="282686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38466B-DEE6-4334-8400-331435FCFD1B}" type="slidenum">
              <a:rPr lang="ru-RU" smtClean="0"/>
              <a:t>‹#›</a:t>
            </a:fld>
            <a:endParaRPr lang="ru-RU"/>
          </a:p>
        </p:txBody>
      </p:sp>
    </p:spTree>
    <p:extLst>
      <p:ext uri="{BB962C8B-B14F-4D97-AF65-F5344CB8AC3E}">
        <p14:creationId xmlns:p14="http://schemas.microsoft.com/office/powerpoint/2010/main" val="2540998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38466B-DEE6-4334-8400-331435FCFD1B}" type="slidenum">
              <a:rPr lang="ru-RU" smtClean="0"/>
              <a:t>‹#›</a:t>
            </a:fld>
            <a:endParaRPr lang="ru-RU"/>
          </a:p>
        </p:txBody>
      </p:sp>
    </p:spTree>
    <p:extLst>
      <p:ext uri="{BB962C8B-B14F-4D97-AF65-F5344CB8AC3E}">
        <p14:creationId xmlns:p14="http://schemas.microsoft.com/office/powerpoint/2010/main" val="1083791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38466B-DEE6-4334-8400-331435FCFD1B}" type="slidenum">
              <a:rPr lang="ru-RU" smtClean="0"/>
              <a:t>‹#›</a:t>
            </a:fld>
            <a:endParaRPr lang="ru-RU"/>
          </a:p>
        </p:txBody>
      </p:sp>
    </p:spTree>
    <p:extLst>
      <p:ext uri="{BB962C8B-B14F-4D97-AF65-F5344CB8AC3E}">
        <p14:creationId xmlns:p14="http://schemas.microsoft.com/office/powerpoint/2010/main" val="1225810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5648632" y="1195618"/>
            <a:ext cx="6086168" cy="4937099"/>
          </a:xfrm>
          <a:solidFill>
            <a:schemeClr val="accent4">
              <a:lumMod val="40000"/>
              <a:lumOff val="60000"/>
            </a:schemeClr>
          </a:solidFill>
        </p:spPr>
        <p:txBody>
          <a:bodyPr>
            <a:normAutofit/>
          </a:bodyPr>
          <a:lstStyle/>
          <a:p>
            <a:pPr marL="0" indent="0" algn="ctr">
              <a:buNone/>
            </a:pPr>
            <a:endParaRPr lang="ru-RU" sz="4800" dirty="0" smtClean="0">
              <a:latin typeface="Times New Roman" panose="02020603050405020304" pitchFamily="18" charset="0"/>
              <a:cs typeface="Times New Roman" panose="02020603050405020304" pitchFamily="18" charset="0"/>
            </a:endParaRPr>
          </a:p>
          <a:p>
            <a:pPr marL="0" indent="0" algn="ctr">
              <a:buNone/>
            </a:pPr>
            <a:r>
              <a:rPr lang="ru-RU" sz="4800" dirty="0" smtClean="0">
                <a:latin typeface="Times New Roman" panose="02020603050405020304" pitchFamily="18" charset="0"/>
                <a:cs typeface="Times New Roman" panose="02020603050405020304" pitchFamily="18" charset="0"/>
              </a:rPr>
              <a:t>Система </a:t>
            </a:r>
            <a:r>
              <a:rPr lang="ru-RU" sz="4600" dirty="0" smtClean="0">
                <a:latin typeface="Times New Roman" panose="02020603050405020304" pitchFamily="18" charset="0"/>
                <a:cs typeface="Times New Roman" panose="02020603050405020304" pitchFamily="18" charset="0"/>
              </a:rPr>
              <a:t>занятий </a:t>
            </a:r>
            <a:r>
              <a:rPr lang="ru-RU" sz="4600" dirty="0">
                <a:latin typeface="Times New Roman" panose="02020603050405020304" pitchFamily="18" charset="0"/>
                <a:cs typeface="Times New Roman" panose="02020603050405020304" pitchFamily="18" charset="0"/>
              </a:rPr>
              <a:t>с родителями будущих первоклассников </a:t>
            </a:r>
            <a:r>
              <a:rPr lang="ru-RU" sz="4600" dirty="0" smtClean="0">
                <a:latin typeface="Times New Roman" panose="02020603050405020304" pitchFamily="18" charset="0"/>
                <a:cs typeface="Times New Roman" panose="02020603050405020304" pitchFamily="18" charset="0"/>
              </a:rPr>
              <a:t>«Родительский университет»</a:t>
            </a:r>
            <a:endParaRPr lang="ru-RU" sz="4600"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p:txBody>
          <a:bodyPr/>
          <a:lstStyle/>
          <a:p>
            <a:fld id="{5D38466B-DEE6-4334-8400-331435FCFD1B}" type="slidenum">
              <a:rPr lang="ru-RU" smtClean="0"/>
              <a:t>1</a:t>
            </a:fld>
            <a:endParaRPr lang="ru-RU"/>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892" y="1698064"/>
            <a:ext cx="5140349" cy="310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1591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7703" y="660754"/>
            <a:ext cx="11223523" cy="5478423"/>
          </a:xfrm>
          <a:prstGeom prst="rect">
            <a:avLst/>
          </a:prstGeom>
        </p:spPr>
        <p:txBody>
          <a:bodyPr wrap="square">
            <a:spAutoFit/>
          </a:bodyPr>
          <a:lstStyle/>
          <a:p>
            <a:pPr indent="449263" algn="just"/>
            <a:r>
              <a:rPr lang="ru-RU" sz="2500" dirty="0" smtClean="0">
                <a:latin typeface="Times New Roman" panose="02020603050405020304" pitchFamily="18" charset="0"/>
                <a:cs typeface="Times New Roman" panose="02020603050405020304" pitchFamily="18" charset="0"/>
              </a:rPr>
              <a:t>10</a:t>
            </a:r>
            <a:r>
              <a:rPr lang="ru-RU" sz="2500" dirty="0">
                <a:latin typeface="Times New Roman" panose="02020603050405020304" pitchFamily="18" charset="0"/>
                <a:cs typeface="Times New Roman" panose="02020603050405020304" pitchFamily="18" charset="0"/>
              </a:rPr>
              <a:t>. Мой ребенок не ходит в детский сад и никогда не расстается с матерью</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11. Начальная школа, по-моему, редко способна чему-либо научить ребенка</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12. Я опасаюсь, что дети будут дразнить моего ребенка</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13. Мой малыш, по-моему, значительно слабее своих сверстников</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14. Боюсь, что учительница не имеет возможности оценить успехи каждого ребенка</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15. Мой ребенок часто говорит: “Мама, мы пойдем в школу вместе</a:t>
            </a:r>
            <a:r>
              <a:rPr lang="ru-RU" sz="2500" dirty="0" smtClean="0">
                <a:latin typeface="Times New Roman" panose="02020603050405020304" pitchFamily="18" charset="0"/>
                <a:cs typeface="Times New Roman" panose="02020603050405020304" pitchFamily="18" charset="0"/>
              </a:rPr>
              <a:t>!”.</a:t>
            </a:r>
          </a:p>
          <a:p>
            <a:pPr indent="449263" algn="just"/>
            <a:r>
              <a:rPr lang="ru-RU" sz="2500" dirty="0">
                <a:latin typeface="Times New Roman" panose="02020603050405020304" pitchFamily="18" charset="0"/>
                <a:cs typeface="Times New Roman" panose="02020603050405020304" pitchFamily="18" charset="0"/>
              </a:rPr>
              <a:t>А теперь подсчитайте, сколько крестиков оказалось в каждом столбце и какова общая сумма. </a:t>
            </a:r>
            <a:endParaRPr lang="ru-RU" sz="2500" dirty="0" smtClean="0">
              <a:latin typeface="Times New Roman" panose="02020603050405020304" pitchFamily="18" charset="0"/>
              <a:cs typeface="Times New Roman" panose="02020603050405020304" pitchFamily="18" charset="0"/>
            </a:endParaRPr>
          </a:p>
          <a:p>
            <a:pPr indent="449263" algn="just"/>
            <a:r>
              <a:rPr lang="ru-RU" sz="2500" dirty="0" smtClean="0">
                <a:latin typeface="Times New Roman" panose="02020603050405020304" pitchFamily="18" charset="0"/>
                <a:cs typeface="Times New Roman" panose="02020603050405020304" pitchFamily="18" charset="0"/>
              </a:rPr>
              <a:t>Если </a:t>
            </a:r>
            <a:r>
              <a:rPr lang="ru-RU" sz="2500" dirty="0">
                <a:latin typeface="Times New Roman" panose="02020603050405020304" pitchFamily="18" charset="0"/>
                <a:cs typeface="Times New Roman" panose="02020603050405020304" pitchFamily="18" charset="0"/>
              </a:rPr>
              <a:t>общий показатель принимает </a:t>
            </a:r>
            <a:r>
              <a:rPr lang="ru-RU" sz="2500" dirty="0" smtClean="0">
                <a:latin typeface="Times New Roman" panose="02020603050405020304" pitchFamily="18" charset="0"/>
                <a:cs typeface="Times New Roman" panose="02020603050405020304" pitchFamily="18" charset="0"/>
              </a:rPr>
              <a:t>значение до </a:t>
            </a:r>
            <a:r>
              <a:rPr lang="ru-RU" sz="2500" dirty="0">
                <a:latin typeface="Times New Roman" panose="02020603050405020304" pitchFamily="18" charset="0"/>
                <a:cs typeface="Times New Roman" panose="02020603050405020304" pitchFamily="18" charset="0"/>
              </a:rPr>
              <a:t>4 баллов –</a:t>
            </a:r>
            <a:r>
              <a:rPr lang="ru-RU" sz="2500" dirty="0" smtClean="0">
                <a:latin typeface="Times New Roman" panose="02020603050405020304" pitchFamily="18" charset="0"/>
                <a:cs typeface="Times New Roman" panose="02020603050405020304" pitchFamily="18" charset="0"/>
              </a:rPr>
              <a:t> </a:t>
            </a:r>
            <a:r>
              <a:rPr lang="ru-RU" sz="2500" dirty="0">
                <a:latin typeface="Times New Roman" panose="02020603050405020304" pitchFamily="18" charset="0"/>
                <a:cs typeface="Times New Roman" panose="02020603050405020304" pitchFamily="18" charset="0"/>
              </a:rPr>
              <a:t>это означает, что у Вас есть все основания оптимистично ждать первого сентября –</a:t>
            </a:r>
            <a:r>
              <a:rPr lang="ru-RU" sz="2500" dirty="0" smtClean="0">
                <a:latin typeface="Times New Roman" panose="02020603050405020304" pitchFamily="18" charset="0"/>
                <a:cs typeface="Times New Roman" panose="02020603050405020304" pitchFamily="18" charset="0"/>
              </a:rPr>
              <a:t> </a:t>
            </a:r>
            <a:r>
              <a:rPr lang="ru-RU" sz="2500" dirty="0">
                <a:latin typeface="Times New Roman" panose="02020603050405020304" pitchFamily="18" charset="0"/>
                <a:cs typeface="Times New Roman" panose="02020603050405020304" pitchFamily="18" charset="0"/>
              </a:rPr>
              <a:t>по крайней мере, сами вполне готовы к школьной жизни Вашего ребенка</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5-10 баллов — лучше подготовиться к возможным трудностям заранее</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10 баллов и больше — было бы неплохо посоветоваться детским психологом</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10</a:t>
            </a:fld>
            <a:endParaRPr lang="ru-RU"/>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371"/>
            <a:ext cx="1224116" cy="74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07797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7703" y="660754"/>
            <a:ext cx="11223523" cy="5863144"/>
          </a:xfrm>
          <a:prstGeom prst="rect">
            <a:avLst/>
          </a:prstGeom>
        </p:spPr>
        <p:txBody>
          <a:bodyPr wrap="square">
            <a:spAutoFit/>
          </a:bodyPr>
          <a:lstStyle/>
          <a:p>
            <a:pPr indent="449263" algn="just"/>
            <a:r>
              <a:rPr lang="ru-RU" sz="2500" dirty="0" smtClean="0">
                <a:latin typeface="Times New Roman" panose="02020603050405020304" pitchFamily="18" charset="0"/>
                <a:cs typeface="Times New Roman" panose="02020603050405020304" pitchFamily="18" charset="0"/>
              </a:rPr>
              <a:t>А </a:t>
            </a:r>
            <a:r>
              <a:rPr lang="ru-RU" sz="2500" dirty="0">
                <a:latin typeface="Times New Roman" panose="02020603050405020304" pitchFamily="18" charset="0"/>
                <a:cs typeface="Times New Roman" panose="02020603050405020304" pitchFamily="18" charset="0"/>
              </a:rPr>
              <a:t>теперь обратим внимание на то, в каких столбцах получено 2 или 3 крестика</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1 –</a:t>
            </a:r>
            <a:r>
              <a:rPr lang="ru-RU" sz="2500" dirty="0" smtClean="0">
                <a:latin typeface="Times New Roman" panose="02020603050405020304" pitchFamily="18" charset="0"/>
                <a:cs typeface="Times New Roman" panose="02020603050405020304" pitchFamily="18" charset="0"/>
              </a:rPr>
              <a:t> </a:t>
            </a:r>
            <a:r>
              <a:rPr lang="ru-RU" sz="2500" dirty="0">
                <a:latin typeface="Times New Roman" panose="02020603050405020304" pitchFamily="18" charset="0"/>
                <a:cs typeface="Times New Roman" panose="02020603050405020304" pitchFamily="18" charset="0"/>
              </a:rPr>
              <a:t>необходимо больше заниматься играми и заданиями, развивающими память, внимание, тонкую моторику</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2 –</a:t>
            </a:r>
            <a:r>
              <a:rPr lang="ru-RU" sz="2500" dirty="0" smtClean="0">
                <a:latin typeface="Times New Roman" panose="02020603050405020304" pitchFamily="18" charset="0"/>
                <a:cs typeface="Times New Roman" panose="02020603050405020304" pitchFamily="18" charset="0"/>
              </a:rPr>
              <a:t> </a:t>
            </a:r>
            <a:r>
              <a:rPr lang="ru-RU" sz="2500" dirty="0">
                <a:latin typeface="Times New Roman" panose="02020603050405020304" pitchFamily="18" charset="0"/>
                <a:cs typeface="Times New Roman" panose="02020603050405020304" pitchFamily="18" charset="0"/>
              </a:rPr>
              <a:t>нужно обратить внимание на то, умеет ли Ваш ребенок общаться с другими детьми</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3 –</a:t>
            </a:r>
            <a:r>
              <a:rPr lang="ru-RU" sz="2500" dirty="0" smtClean="0">
                <a:latin typeface="Times New Roman" panose="02020603050405020304" pitchFamily="18" charset="0"/>
                <a:cs typeface="Times New Roman" panose="02020603050405020304" pitchFamily="18" charset="0"/>
              </a:rPr>
              <a:t> </a:t>
            </a:r>
            <a:r>
              <a:rPr lang="ru-RU" sz="2500" dirty="0">
                <a:latin typeface="Times New Roman" panose="02020603050405020304" pitchFamily="18" charset="0"/>
                <a:cs typeface="Times New Roman" panose="02020603050405020304" pitchFamily="18" charset="0"/>
              </a:rPr>
              <a:t>предвидятся сложности, связанные со здоровьем ребенка, но еще есть время заняться закаливанием и общеукрепляющими </a:t>
            </a:r>
            <a:r>
              <a:rPr lang="ru-RU" sz="2500" dirty="0" smtClean="0">
                <a:latin typeface="Times New Roman" panose="02020603050405020304" pitchFamily="18" charset="0"/>
                <a:cs typeface="Times New Roman" panose="02020603050405020304" pitchFamily="18" charset="0"/>
              </a:rPr>
              <a:t>упражнениями</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4 –</a:t>
            </a:r>
            <a:r>
              <a:rPr lang="ru-RU" sz="2500" dirty="0" smtClean="0">
                <a:latin typeface="Times New Roman" panose="02020603050405020304" pitchFamily="18" charset="0"/>
                <a:cs typeface="Times New Roman" panose="02020603050405020304" pitchFamily="18" charset="0"/>
              </a:rPr>
              <a:t> </a:t>
            </a:r>
            <a:r>
              <a:rPr lang="ru-RU" sz="2500" dirty="0">
                <a:latin typeface="Times New Roman" panose="02020603050405020304" pitchFamily="18" charset="0"/>
                <a:cs typeface="Times New Roman" panose="02020603050405020304" pitchFamily="18" charset="0"/>
              </a:rPr>
              <a:t>есть опасения, что ребенок не найдет контакта с учительницей, надо обратить внимание на сюжетные игры</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Этот краткий тест дает представление о тех психологических сложностях, которые возникают у первоклассников. Внимательные родители умеют предвидеть и избегать проблем школьной адаптации, но для этого необходимо быть уверенным, что Ваш ребенок обладает достаточной психологической зрелостью для того, чтобы учиться в школе.</a:t>
            </a:r>
          </a:p>
        </p:txBody>
      </p:sp>
      <p:sp>
        <p:nvSpPr>
          <p:cNvPr id="3" name="Номер слайда 2"/>
          <p:cNvSpPr>
            <a:spLocks noGrp="1"/>
          </p:cNvSpPr>
          <p:nvPr>
            <p:ph type="sldNum" sz="quarter" idx="12"/>
          </p:nvPr>
        </p:nvSpPr>
        <p:spPr/>
        <p:txBody>
          <a:bodyPr/>
          <a:lstStyle/>
          <a:p>
            <a:fld id="{5D38466B-DEE6-4334-8400-331435FCFD1B}" type="slidenum">
              <a:rPr lang="ru-RU" smtClean="0"/>
              <a:t>11</a:t>
            </a:fld>
            <a:endParaRPr lang="ru-RU"/>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371"/>
            <a:ext cx="1224116" cy="74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9135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8700" y="610136"/>
            <a:ext cx="11223523" cy="6247864"/>
          </a:xfrm>
          <a:prstGeom prst="rect">
            <a:avLst/>
          </a:prstGeom>
        </p:spPr>
        <p:txBody>
          <a:bodyPr wrap="square">
            <a:spAutoFit/>
          </a:bodyPr>
          <a:lstStyle/>
          <a:p>
            <a:pPr indent="449263" algn="just"/>
            <a:r>
              <a:rPr lang="ru-RU" sz="2500" dirty="0" smtClean="0">
                <a:latin typeface="Times New Roman" panose="02020603050405020304" pitchFamily="18" charset="0"/>
                <a:cs typeface="Times New Roman" panose="02020603050405020304" pitchFamily="18" charset="0"/>
              </a:rPr>
              <a:t>Психолог проводит беседу по теме «Что </a:t>
            </a:r>
            <a:r>
              <a:rPr lang="ru-RU" sz="2500" dirty="0">
                <a:latin typeface="Times New Roman" panose="02020603050405020304" pitchFamily="18" charset="0"/>
                <a:cs typeface="Times New Roman" panose="02020603050405020304" pitchFamily="18" charset="0"/>
              </a:rPr>
              <a:t>нового возникает в жизни ребенка с того момента, как он, вооружившись ранцем и букетом цветов, отправляется в школу</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1. Ребенок переходит к систематической учебной деятельности. В дошкольном возрасте ведущей деятельностью является игра. Нужно заметить, что поступление ребенка в школу не означает отказа от игр, т. к. по-прежнему значительную часть своего времени первоклассник уделяет именно им</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2. Возникают отношения “ученик–учитель”. Они требуют от первоклассника принятия роли ученика, т. е. умения слушать и выполнять указания учителя</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3. Приобретается статус ученика. Школа воспринимается им как символ дальнейшего развития. А что разовьет в себе ребенок, чего достигнет, пребывая в ее стенах, –</a:t>
            </a:r>
            <a:r>
              <a:rPr lang="ru-RU" sz="2500" dirty="0" smtClean="0">
                <a:latin typeface="Times New Roman" panose="02020603050405020304" pitchFamily="18" charset="0"/>
                <a:cs typeface="Times New Roman" panose="02020603050405020304" pitchFamily="18" charset="0"/>
              </a:rPr>
              <a:t> </a:t>
            </a:r>
            <a:r>
              <a:rPr lang="ru-RU" sz="2500" dirty="0">
                <a:latin typeface="Times New Roman" panose="02020603050405020304" pitchFamily="18" charset="0"/>
                <a:cs typeface="Times New Roman" panose="02020603050405020304" pitchFamily="18" charset="0"/>
              </a:rPr>
              <a:t>во многом зависит от нас, взрослых</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Неуспеваемость, школьные неврозы, повышенная тревожность –</a:t>
            </a:r>
            <a:r>
              <a:rPr lang="ru-RU" sz="2500" dirty="0" smtClean="0">
                <a:latin typeface="Times New Roman" panose="02020603050405020304" pitchFamily="18" charset="0"/>
                <a:cs typeface="Times New Roman" panose="02020603050405020304" pitchFamily="18" charset="0"/>
              </a:rPr>
              <a:t> </a:t>
            </a:r>
            <a:r>
              <a:rPr lang="ru-RU" sz="2500" dirty="0">
                <a:latin typeface="Times New Roman" panose="02020603050405020304" pitchFamily="18" charset="0"/>
                <a:cs typeface="Times New Roman" panose="02020603050405020304" pitchFamily="18" charset="0"/>
              </a:rPr>
              <a:t>это результат того, что первоклассник психологически не был готов к обучению в школе. Какие же компоненты включает в себя “психологическая готовность к школе”? </a:t>
            </a:r>
            <a:endParaRPr lang="ru-RU" sz="2500" dirty="0" smtClean="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12</a:t>
            </a:fld>
            <a:endParaRPr lang="ru-RU"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371"/>
            <a:ext cx="1224116" cy="74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8249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7703" y="660754"/>
            <a:ext cx="11223523" cy="5863144"/>
          </a:xfrm>
          <a:prstGeom prst="rect">
            <a:avLst/>
          </a:prstGeom>
        </p:spPr>
        <p:txBody>
          <a:bodyPr wrap="square">
            <a:spAutoFit/>
          </a:bodyPr>
          <a:lstStyle/>
          <a:p>
            <a:pPr indent="449263" algn="just"/>
            <a:r>
              <a:rPr lang="ru-RU" sz="2500" dirty="0" smtClean="0">
                <a:latin typeface="Times New Roman" panose="02020603050405020304" pitchFamily="18" charset="0"/>
                <a:cs typeface="Times New Roman" panose="02020603050405020304" pitchFamily="18" charset="0"/>
              </a:rPr>
              <a:t>Прежде </a:t>
            </a:r>
            <a:r>
              <a:rPr lang="ru-RU" sz="2500" dirty="0">
                <a:latin typeface="Times New Roman" panose="02020603050405020304" pitchFamily="18" charset="0"/>
                <a:cs typeface="Times New Roman" panose="02020603050405020304" pitchFamily="18" charset="0"/>
              </a:rPr>
              <a:t>чем ответить на вопрос, </a:t>
            </a:r>
            <a:r>
              <a:rPr lang="ru-RU" sz="2500" dirty="0" smtClean="0">
                <a:latin typeface="Times New Roman" panose="02020603050405020304" pitchFamily="18" charset="0"/>
                <a:cs typeface="Times New Roman" panose="02020603050405020304" pitchFamily="18" charset="0"/>
              </a:rPr>
              <a:t>психолог предлагает познакомиться </a:t>
            </a:r>
            <a:r>
              <a:rPr lang="ru-RU" sz="2500" dirty="0">
                <a:latin typeface="Times New Roman" panose="02020603050405020304" pitchFamily="18" charset="0"/>
                <a:cs typeface="Times New Roman" panose="02020603050405020304" pitchFamily="18" charset="0"/>
              </a:rPr>
              <a:t>с информацией на </a:t>
            </a:r>
            <a:r>
              <a:rPr lang="ru-RU" sz="2500" dirty="0" smtClean="0">
                <a:latin typeface="Times New Roman" panose="02020603050405020304" pitchFamily="18" charset="0"/>
                <a:cs typeface="Times New Roman" panose="02020603050405020304" pitchFamily="18" charset="0"/>
              </a:rPr>
              <a:t>плакате, </a:t>
            </a:r>
            <a:r>
              <a:rPr lang="ru-RU" sz="2500" dirty="0">
                <a:latin typeface="Times New Roman" panose="02020603050405020304" pitchFamily="18" charset="0"/>
                <a:cs typeface="Times New Roman" panose="02020603050405020304" pitchFamily="18" charset="0"/>
              </a:rPr>
              <a:t>на котором указаны компоненты психологической готовности ребенка к обучению в </a:t>
            </a:r>
            <a:r>
              <a:rPr lang="ru-RU" sz="2500" dirty="0" smtClean="0">
                <a:latin typeface="Times New Roman" panose="02020603050405020304" pitchFamily="18" charset="0"/>
                <a:cs typeface="Times New Roman" panose="02020603050405020304" pitchFamily="18" charset="0"/>
              </a:rPr>
              <a:t>школе</a:t>
            </a:r>
            <a:r>
              <a:rPr lang="ru-RU" sz="2500" dirty="0">
                <a:latin typeface="Times New Roman" panose="02020603050405020304" pitchFamily="18" charset="0"/>
                <a:cs typeface="Times New Roman" panose="02020603050405020304" pitchFamily="18" charset="0"/>
              </a:rPr>
              <a:t>.</a:t>
            </a:r>
          </a:p>
          <a:p>
            <a:pPr indent="449263" algn="just"/>
            <a:r>
              <a:rPr lang="ru-RU" sz="2500" b="1" dirty="0">
                <a:latin typeface="Times New Roman" panose="02020603050405020304" pitchFamily="18" charset="0"/>
                <a:cs typeface="Times New Roman" panose="02020603050405020304" pitchFamily="18" charset="0"/>
              </a:rPr>
              <a:t>Психологическая готовность </a:t>
            </a:r>
            <a:r>
              <a:rPr lang="ru-RU" sz="2500" dirty="0">
                <a:latin typeface="Times New Roman" panose="02020603050405020304" pitchFamily="18" charset="0"/>
                <a:cs typeface="Times New Roman" panose="02020603050405020304" pitchFamily="18" charset="0"/>
              </a:rPr>
              <a:t>к обучению в школе включает в </a:t>
            </a:r>
            <a:r>
              <a:rPr lang="ru-RU" sz="2500" dirty="0" smtClean="0">
                <a:latin typeface="Times New Roman" panose="02020603050405020304" pitchFamily="18" charset="0"/>
                <a:cs typeface="Times New Roman" panose="02020603050405020304" pitchFamily="18" charset="0"/>
              </a:rPr>
              <a:t>себя: интеллектуальную готовность; мотивационную готовность; волевую готовность; коммуникативную </a:t>
            </a:r>
            <a:r>
              <a:rPr lang="ru-RU" sz="2500" dirty="0">
                <a:latin typeface="Times New Roman" panose="02020603050405020304" pitchFamily="18" charset="0"/>
                <a:cs typeface="Times New Roman" panose="02020603050405020304" pitchFamily="18" charset="0"/>
              </a:rPr>
              <a:t>готовность.</a:t>
            </a:r>
          </a:p>
          <a:p>
            <a:pPr indent="449263" algn="just"/>
            <a:r>
              <a:rPr lang="ru-RU" sz="2500" dirty="0">
                <a:latin typeface="Times New Roman" panose="02020603050405020304" pitchFamily="18" charset="0"/>
                <a:cs typeface="Times New Roman" panose="02020603050405020304" pitchFamily="18" charset="0"/>
              </a:rPr>
              <a:t>Родителям раздаются распечатки с описаниями компонентов психологической готовности к обучению в школе</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b="1" dirty="0">
                <a:latin typeface="Times New Roman" panose="02020603050405020304" pitchFamily="18" charset="0"/>
                <a:cs typeface="Times New Roman" panose="02020603050405020304" pitchFamily="18" charset="0"/>
              </a:rPr>
              <a:t>Интеллектуальная готовность </a:t>
            </a:r>
            <a:r>
              <a:rPr lang="ru-RU" sz="2500" dirty="0">
                <a:latin typeface="Times New Roman" panose="02020603050405020304" pitchFamily="18" charset="0"/>
                <a:cs typeface="Times New Roman" panose="02020603050405020304" pitchFamily="18" charset="0"/>
              </a:rPr>
              <a:t>предполагает развитие внимания, памяти, сформированные мыслительные операции анализа, синтеза, обобщения, умение устанавливать связи между явлениями и событиями. К </a:t>
            </a:r>
            <a:r>
              <a:rPr lang="ru-RU" sz="2500" dirty="0" smtClean="0">
                <a:latin typeface="Times New Roman" panose="02020603050405020304" pitchFamily="18" charset="0"/>
                <a:cs typeface="Times New Roman" panose="02020603050405020304" pitchFamily="18" charset="0"/>
              </a:rPr>
              <a:t>6–7 </a:t>
            </a:r>
            <a:r>
              <a:rPr lang="ru-RU" sz="2500" dirty="0">
                <a:latin typeface="Times New Roman" panose="02020603050405020304" pitchFamily="18" charset="0"/>
                <a:cs typeface="Times New Roman" panose="02020603050405020304" pitchFamily="18" charset="0"/>
              </a:rPr>
              <a:t>годам ребенок должен </a:t>
            </a:r>
            <a:r>
              <a:rPr lang="ru-RU" sz="2500" dirty="0" smtClean="0">
                <a:latin typeface="Times New Roman" panose="02020603050405020304" pitchFamily="18" charset="0"/>
                <a:cs typeface="Times New Roman" panose="02020603050405020304" pitchFamily="18" charset="0"/>
              </a:rPr>
              <a:t>знать: свой </a:t>
            </a:r>
            <a:r>
              <a:rPr lang="ru-RU" sz="2500" dirty="0">
                <a:latin typeface="Times New Roman" panose="02020603050405020304" pitchFamily="18" charset="0"/>
                <a:cs typeface="Times New Roman" panose="02020603050405020304" pitchFamily="18" charset="0"/>
              </a:rPr>
              <a:t>адрес и название города, в котором он </a:t>
            </a:r>
            <a:r>
              <a:rPr lang="ru-RU" sz="2500" dirty="0" smtClean="0">
                <a:latin typeface="Times New Roman" panose="02020603050405020304" pitchFamily="18" charset="0"/>
                <a:cs typeface="Times New Roman" panose="02020603050405020304" pitchFamily="18" charset="0"/>
              </a:rPr>
              <a:t>живет; название </a:t>
            </a:r>
            <a:r>
              <a:rPr lang="ru-RU" sz="2500" dirty="0">
                <a:latin typeface="Times New Roman" panose="02020603050405020304" pitchFamily="18" charset="0"/>
                <a:cs typeface="Times New Roman" panose="02020603050405020304" pitchFamily="18" charset="0"/>
              </a:rPr>
              <a:t>страны и ее </a:t>
            </a:r>
            <a:r>
              <a:rPr lang="ru-RU" sz="2500" dirty="0" smtClean="0">
                <a:latin typeface="Times New Roman" panose="02020603050405020304" pitchFamily="18" charset="0"/>
                <a:cs typeface="Times New Roman" panose="02020603050405020304" pitchFamily="18" charset="0"/>
              </a:rPr>
              <a:t>столицы; имена </a:t>
            </a:r>
            <a:r>
              <a:rPr lang="ru-RU" sz="2500" dirty="0">
                <a:latin typeface="Times New Roman" panose="02020603050405020304" pitchFamily="18" charset="0"/>
                <a:cs typeface="Times New Roman" panose="02020603050405020304" pitchFamily="18" charset="0"/>
              </a:rPr>
              <a:t>и отчества своих родителей, информацию о местах их </a:t>
            </a:r>
            <a:r>
              <a:rPr lang="ru-RU" sz="2500" dirty="0" smtClean="0">
                <a:latin typeface="Times New Roman" panose="02020603050405020304" pitchFamily="18" charset="0"/>
                <a:cs typeface="Times New Roman" panose="02020603050405020304" pitchFamily="18" charset="0"/>
              </a:rPr>
              <a:t>работы; времена </a:t>
            </a:r>
            <a:r>
              <a:rPr lang="ru-RU" sz="2500" dirty="0">
                <a:latin typeface="Times New Roman" panose="02020603050405020304" pitchFamily="18" charset="0"/>
                <a:cs typeface="Times New Roman" panose="02020603050405020304" pitchFamily="18" charset="0"/>
              </a:rPr>
              <a:t>года, их последовательность и основные </a:t>
            </a:r>
            <a:r>
              <a:rPr lang="ru-RU" sz="2500" dirty="0" smtClean="0">
                <a:latin typeface="Times New Roman" panose="02020603050405020304" pitchFamily="18" charset="0"/>
                <a:cs typeface="Times New Roman" panose="02020603050405020304" pitchFamily="18" charset="0"/>
              </a:rPr>
              <a:t>признаки; названия </a:t>
            </a:r>
            <a:r>
              <a:rPr lang="ru-RU" sz="2500" dirty="0">
                <a:latin typeface="Times New Roman" panose="02020603050405020304" pitchFamily="18" charset="0"/>
                <a:cs typeface="Times New Roman" panose="02020603050405020304" pitchFamily="18" charset="0"/>
              </a:rPr>
              <a:t>месяцев, дней </a:t>
            </a:r>
            <a:r>
              <a:rPr lang="ru-RU" sz="2500" dirty="0" smtClean="0">
                <a:latin typeface="Times New Roman" panose="02020603050405020304" pitchFamily="18" charset="0"/>
                <a:cs typeface="Times New Roman" panose="02020603050405020304" pitchFamily="18" charset="0"/>
              </a:rPr>
              <a:t>недели; основные </a:t>
            </a:r>
            <a:r>
              <a:rPr lang="ru-RU" sz="2500" dirty="0">
                <a:latin typeface="Times New Roman" panose="02020603050405020304" pitchFamily="18" charset="0"/>
                <a:cs typeface="Times New Roman" panose="02020603050405020304" pitchFamily="18" charset="0"/>
              </a:rPr>
              <a:t>виды деревьев и цветов</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13</a:t>
            </a:fld>
            <a:endParaRPr lang="ru-RU"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371"/>
            <a:ext cx="1224116" cy="74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89513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7703" y="660754"/>
            <a:ext cx="11223523" cy="5863144"/>
          </a:xfrm>
          <a:prstGeom prst="rect">
            <a:avLst/>
          </a:prstGeom>
        </p:spPr>
        <p:txBody>
          <a:bodyPr wrap="square">
            <a:spAutoFit/>
          </a:bodyPr>
          <a:lstStyle/>
          <a:p>
            <a:pPr indent="449263" algn="just"/>
            <a:r>
              <a:rPr lang="ru-RU" sz="2500" dirty="0" smtClean="0">
                <a:latin typeface="Times New Roman" panose="02020603050405020304" pitchFamily="18" charset="0"/>
                <a:cs typeface="Times New Roman" panose="02020603050405020304" pitchFamily="18" charset="0"/>
              </a:rPr>
              <a:t>Старшему дошкольнику </a:t>
            </a:r>
            <a:r>
              <a:rPr lang="ru-RU" sz="2500" dirty="0">
                <a:latin typeface="Times New Roman" panose="02020603050405020304" pitchFamily="18" charset="0"/>
                <a:cs typeface="Times New Roman" panose="02020603050405020304" pitchFamily="18" charset="0"/>
              </a:rPr>
              <a:t>следует уметь различать домашних и диких животных, понимать, что бабушка –</a:t>
            </a:r>
            <a:r>
              <a:rPr lang="ru-RU" sz="2500" dirty="0" smtClean="0">
                <a:latin typeface="Times New Roman" panose="02020603050405020304" pitchFamily="18" charset="0"/>
                <a:cs typeface="Times New Roman" panose="02020603050405020304" pitchFamily="18" charset="0"/>
              </a:rPr>
              <a:t> </a:t>
            </a:r>
            <a:r>
              <a:rPr lang="ru-RU" sz="2500" dirty="0">
                <a:latin typeface="Times New Roman" panose="02020603050405020304" pitchFamily="18" charset="0"/>
                <a:cs typeface="Times New Roman" panose="02020603050405020304" pitchFamily="18" charset="0"/>
              </a:rPr>
              <a:t>это мама отца или матери. Иными словами, он должен ориентироваться во времени, пространстве и своем ближайшем окружении</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b="1" dirty="0">
                <a:latin typeface="Times New Roman" panose="02020603050405020304" pitchFamily="18" charset="0"/>
                <a:cs typeface="Times New Roman" panose="02020603050405020304" pitchFamily="18" charset="0"/>
              </a:rPr>
              <a:t>Мотивационная готовность </a:t>
            </a:r>
            <a:r>
              <a:rPr lang="ru-RU" sz="2500" dirty="0">
                <a:latin typeface="Times New Roman" panose="02020603050405020304" pitchFamily="18" charset="0"/>
                <a:cs typeface="Times New Roman" panose="02020603050405020304" pitchFamily="18" charset="0"/>
              </a:rPr>
              <a:t>подразумевает наличие у ребенка желания принять новую социальную роль –</a:t>
            </a:r>
            <a:r>
              <a:rPr lang="ru-RU" sz="2500" dirty="0" smtClean="0">
                <a:latin typeface="Times New Roman" panose="02020603050405020304" pitchFamily="18" charset="0"/>
                <a:cs typeface="Times New Roman" panose="02020603050405020304" pitchFamily="18" charset="0"/>
              </a:rPr>
              <a:t> </a:t>
            </a:r>
            <a:r>
              <a:rPr lang="ru-RU" sz="2500" dirty="0">
                <a:latin typeface="Times New Roman" panose="02020603050405020304" pitchFamily="18" charset="0"/>
                <a:cs typeface="Times New Roman" panose="02020603050405020304" pitchFamily="18" charset="0"/>
              </a:rPr>
              <a:t>роль школьника. Поэтому очень важно, чтобы школа была для него привлекательна своей главной деятельностью –</a:t>
            </a:r>
            <a:r>
              <a:rPr lang="ru-RU" sz="2500" dirty="0" smtClean="0">
                <a:latin typeface="Times New Roman" panose="02020603050405020304" pitchFamily="18" charset="0"/>
                <a:cs typeface="Times New Roman" panose="02020603050405020304" pitchFamily="18" charset="0"/>
              </a:rPr>
              <a:t> </a:t>
            </a:r>
            <a:r>
              <a:rPr lang="ru-RU" sz="2500" dirty="0">
                <a:latin typeface="Times New Roman" panose="02020603050405020304" pitchFamily="18" charset="0"/>
                <a:cs typeface="Times New Roman" panose="02020603050405020304" pitchFamily="18" charset="0"/>
              </a:rPr>
              <a:t>учебой. С этой целью родителям необходимо объяснить своему ребенку, что дети ходят учиться для получения знаний, которые необходимы каждому человеку</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Следует давать ребенку только позитивную информацию о школе. Помните, что ваши оценки и суждения с легкостью заимствуются детьми, воспринимаются некритично. Ребенок должен видеть, что родители спокойно и уверенно смотрят на его предстоящее поступление в школу</a:t>
            </a:r>
            <a:r>
              <a:rPr lang="ru-RU" sz="2500" dirty="0" smtClean="0">
                <a:latin typeface="Times New Roman" panose="02020603050405020304" pitchFamily="18" charset="0"/>
                <a:cs typeface="Times New Roman" panose="02020603050405020304" pitchFamily="18" charset="0"/>
              </a:rPr>
              <a:t>.</a:t>
            </a:r>
          </a:p>
          <a:p>
            <a:pPr indent="449263" algn="just"/>
            <a:r>
              <a:rPr lang="ru-RU" sz="2500" dirty="0" smtClean="0">
                <a:latin typeface="Times New Roman" panose="02020603050405020304" pitchFamily="18" charset="0"/>
                <a:cs typeface="Times New Roman" panose="02020603050405020304" pitchFamily="18" charset="0"/>
              </a:rPr>
              <a:t>Причиной нежелания идти в школу может быть и то, что ребенок “не наигрался”. </a:t>
            </a:r>
            <a:endParaRPr lang="ru-RU" sz="25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14</a:t>
            </a:fld>
            <a:endParaRPr lang="ru-RU"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371"/>
            <a:ext cx="1224116" cy="74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76445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7703" y="660754"/>
            <a:ext cx="11223523" cy="5863144"/>
          </a:xfrm>
          <a:prstGeom prst="rect">
            <a:avLst/>
          </a:prstGeom>
        </p:spPr>
        <p:txBody>
          <a:bodyPr wrap="square">
            <a:spAutoFit/>
          </a:bodyPr>
          <a:lstStyle/>
          <a:p>
            <a:pPr indent="449263" algn="just"/>
            <a:r>
              <a:rPr lang="ru-RU" sz="2500" dirty="0" smtClean="0">
                <a:latin typeface="Times New Roman" panose="02020603050405020304" pitchFamily="18" charset="0"/>
                <a:cs typeface="Times New Roman" panose="02020603050405020304" pitchFamily="18" charset="0"/>
              </a:rPr>
              <a:t>Но </a:t>
            </a:r>
            <a:r>
              <a:rPr lang="ru-RU" sz="2500" dirty="0">
                <a:latin typeface="Times New Roman" panose="02020603050405020304" pitchFamily="18" charset="0"/>
                <a:cs typeface="Times New Roman" panose="02020603050405020304" pitchFamily="18" charset="0"/>
              </a:rPr>
              <a:t>в возрасте 6–7 лет психическое развитие очень пластично, и дети, которые “не наигрались”, придя в класс, скоро начинают испытывать удовольствие от процесса учебы</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Вам не обязательно до начала учебного года формировать любовь к школе, поскольку невозможно полюбить то, с чем еще не сталкивался. Достаточно дать понять ребенку, что учеба –</a:t>
            </a:r>
            <a:r>
              <a:rPr lang="ru-RU" sz="2500" dirty="0" smtClean="0">
                <a:latin typeface="Times New Roman" panose="02020603050405020304" pitchFamily="18" charset="0"/>
                <a:cs typeface="Times New Roman" panose="02020603050405020304" pitchFamily="18" charset="0"/>
              </a:rPr>
              <a:t> </a:t>
            </a:r>
            <a:r>
              <a:rPr lang="ru-RU" sz="2500" dirty="0">
                <a:latin typeface="Times New Roman" panose="02020603050405020304" pitchFamily="18" charset="0"/>
                <a:cs typeface="Times New Roman" panose="02020603050405020304" pitchFamily="18" charset="0"/>
              </a:rPr>
              <a:t>это обязанность каждого современного человека и от того, насколько он будет успешен в учении, зависит отношение к нему многих из окружающих ребенка людей</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b="1" dirty="0">
                <a:latin typeface="Times New Roman" panose="02020603050405020304" pitchFamily="18" charset="0"/>
                <a:cs typeface="Times New Roman" panose="02020603050405020304" pitchFamily="18" charset="0"/>
              </a:rPr>
              <a:t>Волевая готовность </a:t>
            </a:r>
            <a:r>
              <a:rPr lang="ru-RU" sz="2500" dirty="0">
                <a:latin typeface="Times New Roman" panose="02020603050405020304" pitchFamily="18" charset="0"/>
                <a:cs typeface="Times New Roman" panose="02020603050405020304" pitchFamily="18" charset="0"/>
              </a:rPr>
              <a:t>предполагает наличие у ребенка способностей ставить перед собой цель, принять решение о начале деятельности, наметить план действий, выполнить его, проявив определенные усилия, оценить результат своей деятельности, а также умения длительно выполнять не очень привлекательную </a:t>
            </a:r>
            <a:r>
              <a:rPr lang="ru-RU" sz="2500" dirty="0" smtClean="0">
                <a:latin typeface="Times New Roman" panose="02020603050405020304" pitchFamily="18" charset="0"/>
                <a:cs typeface="Times New Roman" panose="02020603050405020304" pitchFamily="18" charset="0"/>
              </a:rPr>
              <a:t>работу. Развитию </a:t>
            </a:r>
            <a:r>
              <a:rPr lang="ru-RU" sz="2500" dirty="0">
                <a:latin typeface="Times New Roman" panose="02020603050405020304" pitchFamily="18" charset="0"/>
                <a:cs typeface="Times New Roman" panose="02020603050405020304" pitchFamily="18" charset="0"/>
              </a:rPr>
              <a:t>волевой готовности к школе способствуют изобразительная деятельность и конструирование, поскольку они побуждают длительное время сосредоточиваться на постройке или рисовании</a:t>
            </a:r>
            <a:r>
              <a:rPr lang="ru-RU" sz="2500" dirty="0" smtClean="0">
                <a:latin typeface="Times New Roman" panose="02020603050405020304" pitchFamily="18" charset="0"/>
                <a:cs typeface="Times New Roman" panose="02020603050405020304" pitchFamily="18" charset="0"/>
              </a:rPr>
              <a:t>.</a:t>
            </a:r>
          </a:p>
        </p:txBody>
      </p:sp>
      <p:sp>
        <p:nvSpPr>
          <p:cNvPr id="3" name="Номер слайда 2"/>
          <p:cNvSpPr>
            <a:spLocks noGrp="1"/>
          </p:cNvSpPr>
          <p:nvPr>
            <p:ph type="sldNum" sz="quarter" idx="12"/>
          </p:nvPr>
        </p:nvSpPr>
        <p:spPr/>
        <p:txBody>
          <a:bodyPr/>
          <a:lstStyle/>
          <a:p>
            <a:fld id="{5D38466B-DEE6-4334-8400-331435FCFD1B}" type="slidenum">
              <a:rPr lang="ru-RU" smtClean="0"/>
              <a:t>15</a:t>
            </a:fld>
            <a:endParaRPr lang="ru-RU"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371"/>
            <a:ext cx="1224116" cy="74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53009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7703" y="660754"/>
            <a:ext cx="11223523" cy="3939540"/>
          </a:xfrm>
          <a:prstGeom prst="rect">
            <a:avLst/>
          </a:prstGeom>
        </p:spPr>
        <p:txBody>
          <a:bodyPr wrap="square">
            <a:spAutoFit/>
          </a:bodyPr>
          <a:lstStyle/>
          <a:p>
            <a:pPr indent="449263" algn="just"/>
            <a:r>
              <a:rPr lang="ru-RU" sz="2500" b="1" dirty="0" smtClean="0">
                <a:latin typeface="Times New Roman" panose="02020603050405020304" pitchFamily="18" charset="0"/>
                <a:cs typeface="Times New Roman" panose="02020603050405020304" pitchFamily="18" charset="0"/>
              </a:rPr>
              <a:t>Коммуникативная готовность </a:t>
            </a:r>
            <a:r>
              <a:rPr lang="ru-RU" sz="2500" dirty="0" smtClean="0">
                <a:latin typeface="Times New Roman" panose="02020603050405020304" pitchFamily="18" charset="0"/>
                <a:cs typeface="Times New Roman" panose="02020603050405020304" pitchFamily="18" charset="0"/>
              </a:rPr>
              <a:t>проявляется в умении ребенка подчинять свое поведение законам детских групп и нормам поведения, установленным в классе. Она предполагает способность включиться в детское сообщество, действовать совместно с другими ребятами, в случае необходимости уступать или отстаивать свою правоту, подчиняться или руководить.</a:t>
            </a:r>
          </a:p>
          <a:p>
            <a:pPr indent="449263" algn="just"/>
            <a:r>
              <a:rPr lang="ru-RU" sz="2500" dirty="0" smtClean="0">
                <a:latin typeface="Times New Roman" panose="02020603050405020304" pitchFamily="18" charset="0"/>
                <a:cs typeface="Times New Roman" panose="02020603050405020304" pitchFamily="18" charset="0"/>
              </a:rPr>
              <a:t>В целях развития коммуникативной компетентности следует поддерживать доброжелательные отношения вашего сына или дочери с окружающими. Личный пример терпимости во взаимоотношениях с друзьями, родными, соседями также играет большую роль в формировании этого вида готовности к школе.</a:t>
            </a:r>
            <a:endParaRPr lang="ru-RU" sz="25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16</a:t>
            </a:fld>
            <a:endParaRPr lang="ru-RU"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371"/>
            <a:ext cx="1224116" cy="74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5473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7703" y="660754"/>
            <a:ext cx="11223523" cy="4708981"/>
          </a:xfrm>
          <a:prstGeom prst="rect">
            <a:avLst/>
          </a:prstGeom>
        </p:spPr>
        <p:txBody>
          <a:bodyPr wrap="square">
            <a:spAutoFit/>
          </a:bodyPr>
          <a:lstStyle/>
          <a:p>
            <a:pPr indent="449263" algn="just"/>
            <a:r>
              <a:rPr lang="ru-RU" sz="2500" i="1" dirty="0">
                <a:latin typeface="Times New Roman" panose="02020603050405020304" pitchFamily="18" charset="0"/>
                <a:cs typeface="Times New Roman" panose="02020603050405020304" pitchFamily="18" charset="0"/>
              </a:rPr>
              <a:t>Задание № </a:t>
            </a:r>
            <a:r>
              <a:rPr lang="ru-RU" sz="2500" i="1" dirty="0" smtClean="0">
                <a:latin typeface="Times New Roman" panose="02020603050405020304" pitchFamily="18" charset="0"/>
                <a:cs typeface="Times New Roman" panose="02020603050405020304" pitchFamily="18" charset="0"/>
              </a:rPr>
              <a:t>2. </a:t>
            </a:r>
          </a:p>
          <a:p>
            <a:pPr indent="449263" algn="just"/>
            <a:r>
              <a:rPr lang="ru-RU" sz="2500" dirty="0" smtClean="0">
                <a:latin typeface="Times New Roman" panose="02020603050405020304" pitchFamily="18" charset="0"/>
                <a:cs typeface="Times New Roman" panose="02020603050405020304" pitchFamily="18" charset="0"/>
              </a:rPr>
              <a:t>После </a:t>
            </a:r>
            <a:r>
              <a:rPr lang="ru-RU" sz="2500" dirty="0">
                <a:latin typeface="Times New Roman" panose="02020603050405020304" pitchFamily="18" charset="0"/>
                <a:cs typeface="Times New Roman" panose="02020603050405020304" pitchFamily="18" charset="0"/>
              </a:rPr>
              <a:t>того как родители познакомятся с распечатками, психолог предлагает им разделиться на четыре команды. Каждая из них по жребию выбирает ситуацию, относящуюся к одному из компонентов школьной готовности, и предлагает варианты действий по его развитию. Время на подготовку задания –</a:t>
            </a:r>
            <a:r>
              <a:rPr lang="ru-RU" sz="2500" dirty="0" smtClean="0">
                <a:latin typeface="Times New Roman" panose="02020603050405020304" pitchFamily="18" charset="0"/>
                <a:cs typeface="Times New Roman" panose="02020603050405020304" pitchFamily="18" charset="0"/>
              </a:rPr>
              <a:t> </a:t>
            </a:r>
            <a:r>
              <a:rPr lang="ru-RU" sz="2500" dirty="0">
                <a:latin typeface="Times New Roman" panose="02020603050405020304" pitchFamily="18" charset="0"/>
                <a:cs typeface="Times New Roman" panose="02020603050405020304" pitchFamily="18" charset="0"/>
              </a:rPr>
              <a:t>до 10 минут, по истечении которых по очереди выступают представители от группы. По окончании каждого выступления проводится обсуждение</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1 ситуация. Мама говорит о своей дочери: “Ирочка у нас спокойная, сидит с игрушками и что-то шепчет. Прямо “золотой” ребенок, не то, что другие</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2 ситуация. Мама Игоря уверена, что мальчик имеет достаточный запас знаний, умений и навыков для обучения в школе. Но в беседе с сыном она узнала, что у него нет желания идти в школу</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17</a:t>
            </a:fld>
            <a:endParaRPr lang="ru-RU"/>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371"/>
            <a:ext cx="1224116" cy="74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7248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7703" y="660754"/>
            <a:ext cx="11223523" cy="4324261"/>
          </a:xfrm>
          <a:prstGeom prst="rect">
            <a:avLst/>
          </a:prstGeom>
        </p:spPr>
        <p:txBody>
          <a:bodyPr wrap="square">
            <a:spAutoFit/>
          </a:bodyPr>
          <a:lstStyle/>
          <a:p>
            <a:pPr indent="449263" algn="just"/>
            <a:r>
              <a:rPr lang="ru-RU" sz="2500" dirty="0" smtClean="0">
                <a:latin typeface="Times New Roman" panose="02020603050405020304" pitchFamily="18" charset="0"/>
                <a:cs typeface="Times New Roman" panose="02020603050405020304" pitchFamily="18" charset="0"/>
              </a:rPr>
              <a:t>3 </a:t>
            </a:r>
            <a:r>
              <a:rPr lang="ru-RU" sz="2500" dirty="0">
                <a:latin typeface="Times New Roman" panose="02020603050405020304" pitchFamily="18" charset="0"/>
                <a:cs typeface="Times New Roman" panose="02020603050405020304" pitchFamily="18" charset="0"/>
              </a:rPr>
              <a:t>ситуация. Бабушка рассказывает о Мише, как о довольно развитом мальчике. К моменту поступления в школу он мог читать, знал много стихов. Миша пошел в первый класс с большой радостью, но с первых дней учебы он стал нарушать школьную дисциплину: вертелся на уроках, не слушал объяснений учителя</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4 ситуация. Мама Оли рассказывает: “С двух лет она росла среди детей, но все равно остается очень несмелой, робкой. На занятиях в саду не отвечает, пока воспитатель не спросит. От ребят из своей группы старается держаться подальше. Думаю, в школьном коллективе ей может быть нелегко</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В заключение психолог подводит итоги деловой игры и организует среди участников обмен мнениями по проблеме готовности детей к обучению в школе.</a:t>
            </a:r>
          </a:p>
        </p:txBody>
      </p:sp>
      <p:sp>
        <p:nvSpPr>
          <p:cNvPr id="3" name="Номер слайда 2"/>
          <p:cNvSpPr>
            <a:spLocks noGrp="1"/>
          </p:cNvSpPr>
          <p:nvPr>
            <p:ph type="sldNum" sz="quarter" idx="12"/>
          </p:nvPr>
        </p:nvSpPr>
        <p:spPr/>
        <p:txBody>
          <a:bodyPr/>
          <a:lstStyle/>
          <a:p>
            <a:fld id="{5D38466B-DEE6-4334-8400-331435FCFD1B}" type="slidenum">
              <a:rPr lang="ru-RU" smtClean="0"/>
              <a:t>18</a:t>
            </a:fld>
            <a:endParaRPr lang="ru-RU"/>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371"/>
            <a:ext cx="1224116" cy="74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8809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7703" y="660754"/>
            <a:ext cx="11223523" cy="5478423"/>
          </a:xfrm>
          <a:prstGeom prst="rect">
            <a:avLst/>
          </a:prstGeom>
        </p:spPr>
        <p:txBody>
          <a:bodyPr wrap="square">
            <a:spAutoFit/>
          </a:bodyPr>
          <a:lstStyle/>
          <a:p>
            <a:pPr indent="449263" algn="ctr"/>
            <a:r>
              <a:rPr lang="ru-RU" sz="2500" b="1" dirty="0">
                <a:latin typeface="Times New Roman" panose="02020603050405020304" pitchFamily="18" charset="0"/>
                <a:cs typeface="Times New Roman" panose="02020603050405020304" pitchFamily="18" charset="0"/>
              </a:rPr>
              <a:t>Занятие по теме </a:t>
            </a:r>
            <a:r>
              <a:rPr lang="ru-RU" sz="2500" b="1" dirty="0" smtClean="0">
                <a:latin typeface="Times New Roman" panose="02020603050405020304" pitchFamily="18" charset="0"/>
                <a:cs typeface="Times New Roman" panose="02020603050405020304" pitchFamily="18" charset="0"/>
              </a:rPr>
              <a:t>«Общий </a:t>
            </a:r>
            <a:r>
              <a:rPr lang="ru-RU" sz="2500" b="1" dirty="0">
                <a:latin typeface="Times New Roman" panose="02020603050405020304" pitchFamily="18" charset="0"/>
                <a:cs typeface="Times New Roman" panose="02020603050405020304" pitchFamily="18" charset="0"/>
              </a:rPr>
              <a:t>взгляд на задачи начальной </a:t>
            </a:r>
            <a:r>
              <a:rPr lang="ru-RU" sz="2500" b="1" dirty="0" smtClean="0">
                <a:latin typeface="Times New Roman" panose="02020603050405020304" pitchFamily="18" charset="0"/>
                <a:cs typeface="Times New Roman" panose="02020603050405020304" pitchFamily="18" charset="0"/>
              </a:rPr>
              <a:t>школы»</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Цель: </a:t>
            </a:r>
            <a:r>
              <a:rPr lang="ru-RU" sz="2500" dirty="0" smtClean="0">
                <a:latin typeface="Times New Roman" panose="02020603050405020304" pitchFamily="18" charset="0"/>
                <a:cs typeface="Times New Roman" panose="02020603050405020304" pitchFamily="18" charset="0"/>
              </a:rPr>
              <a:t>соотнесение </a:t>
            </a:r>
            <a:r>
              <a:rPr lang="ru-RU" sz="2500" dirty="0">
                <a:latin typeface="Times New Roman" panose="02020603050405020304" pitchFamily="18" charset="0"/>
                <a:cs typeface="Times New Roman" panose="02020603050405020304" pitchFamily="18" charset="0"/>
              </a:rPr>
              <a:t>представлений о задачах семьи и школы, поиск единых взглядов на задачи обучения семьи и школы</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Вступление. Каждое последующее занятие начинается с рефлексии первоначального состояния родителей. Что рассказали дети о занятиях в школе? Что беспокоит сейчас родителей? Что хотели бы обсудить</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i="1" dirty="0">
                <a:latin typeface="Times New Roman" panose="02020603050405020304" pitchFamily="18" charset="0"/>
                <a:cs typeface="Times New Roman" panose="02020603050405020304" pitchFamily="18" charset="0"/>
              </a:rPr>
              <a:t>Задание </a:t>
            </a:r>
            <a:r>
              <a:rPr lang="ru-RU" sz="2500" i="1" dirty="0" smtClean="0">
                <a:latin typeface="Times New Roman" panose="02020603050405020304" pitchFamily="18" charset="0"/>
                <a:cs typeface="Times New Roman" panose="02020603050405020304" pitchFamily="18" charset="0"/>
              </a:rPr>
              <a:t>№1.</a:t>
            </a:r>
            <a:endParaRPr lang="ru-RU" sz="2500" i="1" dirty="0">
              <a:latin typeface="Times New Roman" panose="02020603050405020304" pitchFamily="18" charset="0"/>
              <a:cs typeface="Times New Roman" panose="02020603050405020304" pitchFamily="18" charset="0"/>
            </a:endParaRPr>
          </a:p>
          <a:p>
            <a:pPr indent="449263" algn="just"/>
            <a:r>
              <a:rPr lang="ru-RU" sz="2500" dirty="0" smtClean="0">
                <a:latin typeface="Times New Roman" panose="02020603050405020304" pitchFamily="18" charset="0"/>
                <a:cs typeface="Times New Roman" panose="02020603050405020304" pitchFamily="18" charset="0"/>
              </a:rPr>
              <a:t>Психолог предлагает ответить на вопрос</a:t>
            </a:r>
            <a:r>
              <a:rPr lang="ru-RU" sz="2500" dirty="0">
                <a:latin typeface="Times New Roman" panose="02020603050405020304" pitchFamily="18" charset="0"/>
                <a:cs typeface="Times New Roman" panose="02020603050405020304" pitchFamily="18" charset="0"/>
              </a:rPr>
              <a:t>: “Какими качествами должен обладать, на ваш взгляд, “идеальный” первоклассник</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Родители называют качества, психолог записывает их маркером на вывешенном альбомном листе</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На выполнение этого задания отводится 3–5 минут, после чего проводится обобщение и анализ ответов</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Обсуждение.</a:t>
            </a:r>
          </a:p>
        </p:txBody>
      </p:sp>
      <p:sp>
        <p:nvSpPr>
          <p:cNvPr id="3" name="Номер слайда 2"/>
          <p:cNvSpPr>
            <a:spLocks noGrp="1"/>
          </p:cNvSpPr>
          <p:nvPr>
            <p:ph type="sldNum" sz="quarter" idx="12"/>
          </p:nvPr>
        </p:nvSpPr>
        <p:spPr/>
        <p:txBody>
          <a:bodyPr/>
          <a:lstStyle/>
          <a:p>
            <a:fld id="{5D38466B-DEE6-4334-8400-331435FCFD1B}" type="slidenum">
              <a:rPr lang="ru-RU" smtClean="0"/>
              <a:t>19</a:t>
            </a:fld>
            <a:endParaRPr lang="ru-RU"/>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371"/>
            <a:ext cx="1224116" cy="74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5075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7703" y="660754"/>
            <a:ext cx="11223523" cy="5863144"/>
          </a:xfrm>
          <a:prstGeom prst="rect">
            <a:avLst/>
          </a:prstGeom>
        </p:spPr>
        <p:txBody>
          <a:bodyPr wrap="square">
            <a:spAutoFit/>
          </a:bodyPr>
          <a:lstStyle/>
          <a:p>
            <a:pPr indent="449263" algn="just"/>
            <a:r>
              <a:rPr lang="ru-RU" sz="2500" dirty="0">
                <a:latin typeface="Times New Roman" panose="02020603050405020304" pitchFamily="18" charset="0"/>
                <a:cs typeface="Times New Roman" panose="02020603050405020304" pitchFamily="18" charset="0"/>
              </a:rPr>
              <a:t>Результаты первичного анкетирования родителей будущих первоклассников указывают на потребность в дополнительных знаниях по вопросам обучения и воспитания </a:t>
            </a:r>
            <a:r>
              <a:rPr lang="ru-RU" sz="2500" dirty="0" smtClean="0">
                <a:latin typeface="Times New Roman" panose="02020603050405020304" pitchFamily="18" charset="0"/>
                <a:cs typeface="Times New Roman" panose="02020603050405020304" pitchFamily="18" charset="0"/>
              </a:rPr>
              <a:t>детей. Учитывая заинтересованность </a:t>
            </a:r>
            <a:r>
              <a:rPr lang="ru-RU" sz="2500" dirty="0">
                <a:latin typeface="Times New Roman" panose="02020603050405020304" pitchFamily="18" charset="0"/>
                <a:cs typeface="Times New Roman" panose="02020603050405020304" pitchFamily="18" charset="0"/>
              </a:rPr>
              <a:t>родителей в пополнении психолого-педагогических знаний и стремлении школы к сотрудничеству с семьей, как важнейшей составной частью воспитательного пространства, возникла необходимость в программе психолого-педагогического курса для родителей, который уже на пороге школьной жизни, позволяет создать единое информационное пространство, как основу дальнейшего взаимодействия “семьи и школы</a:t>
            </a:r>
            <a:r>
              <a:rPr lang="ru-RU" sz="2500" dirty="0" smtClean="0">
                <a:latin typeface="Times New Roman" panose="02020603050405020304" pitchFamily="18" charset="0"/>
                <a:cs typeface="Times New Roman" panose="02020603050405020304" pitchFamily="18" charset="0"/>
              </a:rPr>
              <a:t>”.</a:t>
            </a:r>
          </a:p>
          <a:p>
            <a:pPr indent="449263" algn="just"/>
            <a:r>
              <a:rPr lang="ru-RU" sz="2500" dirty="0" smtClean="0">
                <a:latin typeface="Times New Roman" panose="02020603050405020304" pitchFamily="18" charset="0"/>
                <a:cs typeface="Times New Roman" panose="02020603050405020304" pitchFamily="18" charset="0"/>
              </a:rPr>
              <a:t>Система занятий проводится </a:t>
            </a:r>
            <a:r>
              <a:rPr lang="ru-RU" sz="2500" dirty="0">
                <a:latin typeface="Times New Roman" panose="02020603050405020304" pitchFamily="18" charset="0"/>
                <a:cs typeface="Times New Roman" panose="02020603050405020304" pitchFamily="18" charset="0"/>
              </a:rPr>
              <a:t>с родителями будущих </a:t>
            </a:r>
            <a:r>
              <a:rPr lang="ru-RU" sz="2500" dirty="0" smtClean="0">
                <a:latin typeface="Times New Roman" panose="02020603050405020304" pitchFamily="18" charset="0"/>
                <a:cs typeface="Times New Roman" panose="02020603050405020304" pitchFamily="18" charset="0"/>
              </a:rPr>
              <a:t>первоклассников в феврале – марте, </a:t>
            </a:r>
            <a:r>
              <a:rPr lang="ru-RU" sz="2500" dirty="0">
                <a:latin typeface="Times New Roman" panose="02020603050405020304" pitchFamily="18" charset="0"/>
                <a:cs typeface="Times New Roman" panose="02020603050405020304" pitchFamily="18" charset="0"/>
              </a:rPr>
              <a:t>накануне поступления ребенка в 1 класс и являются составной частью адаптированного пропедевтического курса Г. А. </a:t>
            </a:r>
            <a:r>
              <a:rPr lang="ru-RU" sz="2500" dirty="0" err="1">
                <a:latin typeface="Times New Roman" panose="02020603050405020304" pitchFamily="18" charset="0"/>
                <a:cs typeface="Times New Roman" panose="02020603050405020304" pitchFamily="18" charset="0"/>
              </a:rPr>
              <a:t>Цукерман</a:t>
            </a:r>
            <a:r>
              <a:rPr lang="ru-RU" sz="2500" dirty="0">
                <a:latin typeface="Times New Roman" panose="02020603050405020304" pitchFamily="18" charset="0"/>
                <a:cs typeface="Times New Roman" panose="02020603050405020304" pitchFamily="18" charset="0"/>
              </a:rPr>
              <a:t>, К. Н. Поливановой. Встречи с родителями проходят по субботам, параллельно с занятиями будущих первоклассников, что дополнительно мотивирует детей к школьному обучению (“мы тоже учимся, как мамы и папы</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2</a:t>
            </a:fld>
            <a:endParaRPr lang="ru-RU"/>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371"/>
            <a:ext cx="1224116" cy="74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97773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7703" y="297860"/>
            <a:ext cx="11223523" cy="6247864"/>
          </a:xfrm>
          <a:prstGeom prst="rect">
            <a:avLst/>
          </a:prstGeom>
        </p:spPr>
        <p:txBody>
          <a:bodyPr wrap="square">
            <a:spAutoFit/>
          </a:bodyPr>
          <a:lstStyle/>
          <a:p>
            <a:pPr indent="449263" algn="ctr"/>
            <a:r>
              <a:rPr lang="ru-RU" sz="2500" b="1" dirty="0" smtClean="0">
                <a:latin typeface="Times New Roman" panose="02020603050405020304" pitchFamily="18" charset="0"/>
                <a:cs typeface="Times New Roman" panose="02020603050405020304" pitchFamily="18" charset="0"/>
              </a:rPr>
              <a:t>Портрет идеального первоклассника</a:t>
            </a:r>
            <a:endParaRPr lang="ru-RU" sz="2500" dirty="0" smtClean="0">
              <a:latin typeface="Times New Roman" panose="02020603050405020304" pitchFamily="18" charset="0"/>
              <a:cs typeface="Times New Roman" panose="02020603050405020304" pitchFamily="18" charset="0"/>
            </a:endParaRPr>
          </a:p>
          <a:p>
            <a:pPr indent="449263" algn="just"/>
            <a:endParaRPr lang="ru-RU" sz="2500" dirty="0" smtClean="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 </a:t>
            </a:r>
            <a:r>
              <a:rPr lang="ru-RU" sz="2500" dirty="0" smtClean="0">
                <a:latin typeface="Times New Roman" panose="02020603050405020304" pitchFamily="18" charset="0"/>
                <a:cs typeface="Times New Roman" panose="02020603050405020304" pitchFamily="18" charset="0"/>
              </a:rPr>
              <a:t>                                                                                    Устойчивое внимание</a:t>
            </a:r>
          </a:p>
          <a:p>
            <a:pPr indent="449263" algn="just"/>
            <a:r>
              <a:rPr lang="ru-RU" sz="2500" dirty="0" smtClean="0">
                <a:latin typeface="Times New Roman" panose="02020603050405020304" pitchFamily="18" charset="0"/>
                <a:cs typeface="Times New Roman" panose="02020603050405020304" pitchFamily="18" charset="0"/>
              </a:rPr>
              <a:t>Умеет думать</a:t>
            </a:r>
          </a:p>
          <a:p>
            <a:pPr indent="449263" algn="just"/>
            <a:endParaRPr lang="ru-RU" sz="2500" dirty="0" smtClean="0">
              <a:latin typeface="Times New Roman" panose="02020603050405020304" pitchFamily="18" charset="0"/>
              <a:cs typeface="Times New Roman" panose="02020603050405020304" pitchFamily="18" charset="0"/>
            </a:endParaRPr>
          </a:p>
          <a:p>
            <a:pPr indent="449263" algn="just"/>
            <a:r>
              <a:rPr lang="ru-RU" sz="2500" dirty="0" smtClean="0">
                <a:latin typeface="Times New Roman" panose="02020603050405020304" pitchFamily="18" charset="0"/>
                <a:cs typeface="Times New Roman" panose="02020603050405020304" pitchFamily="18" charset="0"/>
              </a:rPr>
              <a:t>                                                                                     Делает выводы</a:t>
            </a:r>
          </a:p>
          <a:p>
            <a:pPr indent="449263" algn="just"/>
            <a:r>
              <a:rPr lang="ru-RU" sz="2500" dirty="0" smtClean="0">
                <a:latin typeface="Times New Roman" panose="02020603050405020304" pitchFamily="18" charset="0"/>
                <a:cs typeface="Times New Roman" panose="02020603050405020304" pitchFamily="18" charset="0"/>
              </a:rPr>
              <a:t>Умеет фантазировать</a:t>
            </a:r>
          </a:p>
          <a:p>
            <a:pPr indent="449263" algn="just"/>
            <a:endParaRPr lang="ru-RU" sz="2500" dirty="0" smtClean="0">
              <a:latin typeface="Times New Roman" panose="02020603050405020304" pitchFamily="18" charset="0"/>
              <a:cs typeface="Times New Roman" panose="02020603050405020304" pitchFamily="18" charset="0"/>
            </a:endParaRPr>
          </a:p>
          <a:p>
            <a:pPr indent="449263" algn="just"/>
            <a:r>
              <a:rPr lang="ru-RU" sz="2500" dirty="0" smtClean="0">
                <a:latin typeface="Times New Roman" panose="02020603050405020304" pitchFamily="18" charset="0"/>
                <a:cs typeface="Times New Roman" panose="02020603050405020304" pitchFamily="18" charset="0"/>
              </a:rPr>
              <a:t>                                                                                     Наблюдательный</a:t>
            </a:r>
          </a:p>
          <a:p>
            <a:pPr indent="449263" algn="just"/>
            <a:r>
              <a:rPr lang="ru-RU" sz="2500" dirty="0" smtClean="0">
                <a:latin typeface="Times New Roman" panose="02020603050405020304" pitchFamily="18" charset="0"/>
                <a:cs typeface="Times New Roman" panose="02020603050405020304" pitchFamily="18" charset="0"/>
              </a:rPr>
              <a:t>Хорошо развита речь</a:t>
            </a:r>
          </a:p>
          <a:p>
            <a:pPr indent="449263" algn="just"/>
            <a:endParaRPr lang="ru-RU" sz="2500" dirty="0" smtClean="0">
              <a:latin typeface="Times New Roman" panose="02020603050405020304" pitchFamily="18" charset="0"/>
              <a:cs typeface="Times New Roman" panose="02020603050405020304" pitchFamily="18" charset="0"/>
            </a:endParaRPr>
          </a:p>
          <a:p>
            <a:pPr indent="449263" algn="just"/>
            <a:r>
              <a:rPr lang="ru-RU" sz="2500" dirty="0" smtClean="0">
                <a:latin typeface="Times New Roman" panose="02020603050405020304" pitchFamily="18" charset="0"/>
                <a:cs typeface="Times New Roman" panose="02020603050405020304" pitchFamily="18" charset="0"/>
              </a:rPr>
              <a:t>                                                                                     Умеет выразить свои мысли</a:t>
            </a:r>
          </a:p>
          <a:p>
            <a:pPr indent="449263" algn="just"/>
            <a:endParaRPr lang="ru-RU" sz="2500" dirty="0" smtClean="0">
              <a:latin typeface="Times New Roman" panose="02020603050405020304" pitchFamily="18" charset="0"/>
              <a:cs typeface="Times New Roman" panose="02020603050405020304" pitchFamily="18" charset="0"/>
            </a:endParaRPr>
          </a:p>
          <a:p>
            <a:pPr indent="449263" algn="just"/>
            <a:r>
              <a:rPr lang="ru-RU" sz="2500" dirty="0" smtClean="0">
                <a:latin typeface="Times New Roman" panose="02020603050405020304" pitchFamily="18" charset="0"/>
                <a:cs typeface="Times New Roman" panose="02020603050405020304" pitchFamily="18" charset="0"/>
              </a:rPr>
              <a:t>Умеет ориентироваться </a:t>
            </a:r>
          </a:p>
          <a:p>
            <a:pPr indent="449263" algn="just"/>
            <a:r>
              <a:rPr lang="ru-RU" sz="2500" dirty="0" smtClean="0">
                <a:latin typeface="Times New Roman" panose="02020603050405020304" pitchFamily="18" charset="0"/>
                <a:cs typeface="Times New Roman" panose="02020603050405020304" pitchFamily="18" charset="0"/>
              </a:rPr>
              <a:t>на пространстве листа </a:t>
            </a:r>
          </a:p>
          <a:p>
            <a:pPr indent="449263" algn="just"/>
            <a:r>
              <a:rPr lang="ru-RU" sz="2500" dirty="0" smtClean="0">
                <a:latin typeface="Times New Roman" panose="02020603050405020304" pitchFamily="18" charset="0"/>
                <a:cs typeface="Times New Roman" panose="02020603050405020304" pitchFamily="18" charset="0"/>
              </a:rPr>
              <a:t>бумаги</a:t>
            </a:r>
            <a:endParaRPr lang="ru-RU" sz="25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20</a:t>
            </a:fld>
            <a:endParaRPr lang="ru-RU"/>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371"/>
            <a:ext cx="1224116" cy="74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Рисунок 5"/>
          <p:cNvPicPr>
            <a:picLocks noChangeAspect="1"/>
          </p:cNvPicPr>
          <p:nvPr/>
        </p:nvPicPr>
        <p:blipFill>
          <a:blip r:embed="rId4"/>
          <a:stretch>
            <a:fillRect/>
          </a:stretch>
        </p:blipFill>
        <p:spPr>
          <a:xfrm>
            <a:off x="4840475" y="1256677"/>
            <a:ext cx="2784690" cy="5099673"/>
          </a:xfrm>
          <a:prstGeom prst="rect">
            <a:avLst/>
          </a:prstGeom>
        </p:spPr>
      </p:pic>
    </p:spTree>
    <p:extLst>
      <p:ext uri="{BB962C8B-B14F-4D97-AF65-F5344CB8AC3E}">
        <p14:creationId xmlns:p14="http://schemas.microsoft.com/office/powerpoint/2010/main" val="32477943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7703" y="660754"/>
            <a:ext cx="11223523" cy="5863144"/>
          </a:xfrm>
          <a:prstGeom prst="rect">
            <a:avLst/>
          </a:prstGeom>
        </p:spPr>
        <p:txBody>
          <a:bodyPr wrap="square">
            <a:spAutoFit/>
          </a:bodyPr>
          <a:lstStyle/>
          <a:p>
            <a:pPr indent="449263" algn="just"/>
            <a:r>
              <a:rPr lang="ru-RU" sz="2500" i="1" dirty="0">
                <a:latin typeface="Times New Roman" panose="02020603050405020304" pitchFamily="18" charset="0"/>
                <a:cs typeface="Times New Roman" panose="02020603050405020304" pitchFamily="18" charset="0"/>
              </a:rPr>
              <a:t>Задание </a:t>
            </a:r>
            <a:r>
              <a:rPr lang="ru-RU" sz="2500" i="1" dirty="0" smtClean="0">
                <a:latin typeface="Times New Roman" panose="02020603050405020304" pitchFamily="18" charset="0"/>
                <a:cs typeface="Times New Roman" panose="02020603050405020304" pitchFamily="18" charset="0"/>
              </a:rPr>
              <a:t>№2.</a:t>
            </a:r>
            <a:endParaRPr lang="ru-RU" sz="2500" i="1" dirty="0">
              <a:latin typeface="Times New Roman" panose="02020603050405020304" pitchFamily="18" charset="0"/>
              <a:cs typeface="Times New Roman" panose="02020603050405020304" pitchFamily="18" charset="0"/>
            </a:endParaRPr>
          </a:p>
          <a:p>
            <a:pPr indent="449263" algn="just"/>
            <a:r>
              <a:rPr lang="ru-RU" sz="2500" dirty="0" smtClean="0">
                <a:latin typeface="Times New Roman" panose="02020603050405020304" pitchFamily="18" charset="0"/>
                <a:cs typeface="Times New Roman" panose="02020603050405020304" pitchFamily="18" charset="0"/>
              </a:rPr>
              <a:t>Психолог предлагает </a:t>
            </a:r>
            <a:r>
              <a:rPr lang="ru-RU" sz="2500" dirty="0">
                <a:latin typeface="Times New Roman" panose="02020603050405020304" pitchFamily="18" charset="0"/>
                <a:cs typeface="Times New Roman" panose="02020603050405020304" pitchFamily="18" charset="0"/>
              </a:rPr>
              <a:t>в приведенном ниже списке основных целей начального образования </a:t>
            </a:r>
            <a:r>
              <a:rPr lang="ru-RU" sz="2500" dirty="0" smtClean="0">
                <a:latin typeface="Times New Roman" panose="02020603050405020304" pitchFamily="18" charset="0"/>
                <a:cs typeface="Times New Roman" panose="02020603050405020304" pitchFamily="18" charset="0"/>
              </a:rPr>
              <a:t>отметить </a:t>
            </a:r>
            <a:r>
              <a:rPr lang="ru-RU" sz="2500" dirty="0">
                <a:latin typeface="Times New Roman" panose="02020603050405020304" pitchFamily="18" charset="0"/>
                <a:cs typeface="Times New Roman" panose="02020603050405020304" pitchFamily="18" charset="0"/>
              </a:rPr>
              <a:t>2-3 наиболее важные, с </a:t>
            </a:r>
            <a:r>
              <a:rPr lang="ru-RU" sz="2500" dirty="0" smtClean="0">
                <a:latin typeface="Times New Roman" panose="02020603050405020304" pitchFamily="18" charset="0"/>
                <a:cs typeface="Times New Roman" panose="02020603050405020304" pitchFamily="18" charset="0"/>
              </a:rPr>
              <a:t>точки </a:t>
            </a:r>
            <a:r>
              <a:rPr lang="ru-RU" sz="2500" dirty="0">
                <a:latin typeface="Times New Roman" panose="02020603050405020304" pitchFamily="18" charset="0"/>
                <a:cs typeface="Times New Roman" panose="02020603050405020304" pitchFamily="18" charset="0"/>
              </a:rPr>
              <a:t>зрения </a:t>
            </a:r>
            <a:r>
              <a:rPr lang="ru-RU" sz="2500" dirty="0" smtClean="0">
                <a:latin typeface="Times New Roman" panose="02020603050405020304" pitchFamily="18" charset="0"/>
                <a:cs typeface="Times New Roman" panose="02020603050405020304" pitchFamily="18" charset="0"/>
              </a:rPr>
              <a:t>родителей (учтите, </a:t>
            </a:r>
            <a:r>
              <a:rPr lang="ru-RU" sz="2500" dirty="0">
                <a:latin typeface="Times New Roman" panose="02020603050405020304" pitchFamily="18" charset="0"/>
                <a:cs typeface="Times New Roman" panose="02020603050405020304" pitchFamily="18" charset="0"/>
              </a:rPr>
              <a:t>что задачи могут быть необходимыми, взаимодополняющими и взаимоисключающими</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Я считаю, что начальная школа должна в первую очередь</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smtClean="0">
                <a:latin typeface="Times New Roman" panose="02020603050405020304" pitchFamily="18" charset="0"/>
                <a:cs typeface="Times New Roman" panose="02020603050405020304" pitchFamily="18" charset="0"/>
              </a:rPr>
              <a:t>1.Сохранить </a:t>
            </a:r>
            <a:r>
              <a:rPr lang="ru-RU" sz="2500" dirty="0">
                <a:latin typeface="Times New Roman" panose="02020603050405020304" pitchFamily="18" charset="0"/>
                <a:cs typeface="Times New Roman" panose="02020603050405020304" pitchFamily="18" charset="0"/>
              </a:rPr>
              <a:t>(восстановить) душевное здоровье и эмоциональное благополучие каждого ребенка.</a:t>
            </a:r>
          </a:p>
          <a:p>
            <a:pPr indent="449263" algn="just"/>
            <a:r>
              <a:rPr lang="ru-RU" sz="2500" dirty="0" smtClean="0">
                <a:latin typeface="Times New Roman" panose="02020603050405020304" pitchFamily="18" charset="0"/>
                <a:cs typeface="Times New Roman" panose="02020603050405020304" pitchFamily="18" charset="0"/>
              </a:rPr>
              <a:t>2.Обучить </a:t>
            </a:r>
            <a:r>
              <a:rPr lang="ru-RU" sz="2500" dirty="0">
                <a:latin typeface="Times New Roman" panose="02020603050405020304" pitchFamily="18" charset="0"/>
                <a:cs typeface="Times New Roman" panose="02020603050405020304" pitchFamily="18" charset="0"/>
              </a:rPr>
              <a:t>каждого ученика бегло читать, грамотно писать, хорошо считать.</a:t>
            </a:r>
          </a:p>
          <a:p>
            <a:pPr indent="449263" algn="just"/>
            <a:r>
              <a:rPr lang="ru-RU" sz="2500" dirty="0" smtClean="0">
                <a:latin typeface="Times New Roman" panose="02020603050405020304" pitchFamily="18" charset="0"/>
                <a:cs typeface="Times New Roman" panose="02020603050405020304" pitchFamily="18" charset="0"/>
              </a:rPr>
              <a:t>3.Дать </a:t>
            </a:r>
            <a:r>
              <a:rPr lang="ru-RU" sz="2500" dirty="0">
                <a:latin typeface="Times New Roman" panose="02020603050405020304" pitchFamily="18" charset="0"/>
                <a:cs typeface="Times New Roman" panose="02020603050405020304" pitchFamily="18" charset="0"/>
              </a:rPr>
              <a:t>ребенку максимально широкое образование, помочь сориентироваться в самых разных областях культуры и найти сферы своих собственных интересов.</a:t>
            </a:r>
          </a:p>
          <a:p>
            <a:pPr indent="449263" algn="just"/>
            <a:r>
              <a:rPr lang="ru-RU" sz="2500" dirty="0" smtClean="0">
                <a:latin typeface="Times New Roman" panose="02020603050405020304" pitchFamily="18" charset="0"/>
                <a:cs typeface="Times New Roman" panose="02020603050405020304" pitchFamily="18" charset="0"/>
              </a:rPr>
              <a:t>4.Научить </a:t>
            </a:r>
            <a:r>
              <a:rPr lang="ru-RU" sz="2500" dirty="0">
                <a:latin typeface="Times New Roman" panose="02020603050405020304" pitchFamily="18" charset="0"/>
                <a:cs typeface="Times New Roman" panose="02020603050405020304" pitchFamily="18" charset="0"/>
              </a:rPr>
              <a:t>ребенка учиться, самостоятельно добывать новые знания и умения.</a:t>
            </a:r>
          </a:p>
          <a:p>
            <a:pPr indent="449263" algn="just"/>
            <a:r>
              <a:rPr lang="ru-RU" sz="2500" dirty="0" smtClean="0">
                <a:latin typeface="Times New Roman" panose="02020603050405020304" pitchFamily="18" charset="0"/>
                <a:cs typeface="Times New Roman" panose="02020603050405020304" pitchFamily="18" charset="0"/>
              </a:rPr>
              <a:t>5.Развивать </a:t>
            </a:r>
            <a:r>
              <a:rPr lang="ru-RU" sz="2500" dirty="0">
                <a:latin typeface="Times New Roman" panose="02020603050405020304" pitchFamily="18" charset="0"/>
                <a:cs typeface="Times New Roman" panose="02020603050405020304" pitchFamily="18" charset="0"/>
              </a:rPr>
              <a:t>интеллектуальные способности ребенка, его речь, мышление, память, внимание, воображение.</a:t>
            </a:r>
          </a:p>
          <a:p>
            <a:pPr indent="449263" algn="just"/>
            <a:endParaRPr lang="ru-RU" sz="25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21</a:t>
            </a:fld>
            <a:endParaRPr lang="ru-RU"/>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371"/>
            <a:ext cx="1224116" cy="74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83001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7703" y="660754"/>
            <a:ext cx="11223523" cy="3939540"/>
          </a:xfrm>
          <a:prstGeom prst="rect">
            <a:avLst/>
          </a:prstGeom>
        </p:spPr>
        <p:txBody>
          <a:bodyPr wrap="square">
            <a:spAutoFit/>
          </a:bodyPr>
          <a:lstStyle/>
          <a:p>
            <a:pPr indent="449263" algn="just"/>
            <a:r>
              <a:rPr lang="ru-RU" sz="2500" dirty="0" smtClean="0">
                <a:latin typeface="Times New Roman" panose="02020603050405020304" pitchFamily="18" charset="0"/>
                <a:cs typeface="Times New Roman" panose="02020603050405020304" pitchFamily="18" charset="0"/>
              </a:rPr>
              <a:t>6.Помочь </a:t>
            </a:r>
            <a:r>
              <a:rPr lang="ru-RU" sz="2500" dirty="0">
                <a:latin typeface="Times New Roman" panose="02020603050405020304" pitchFamily="18" charset="0"/>
                <a:cs typeface="Times New Roman" panose="02020603050405020304" pitchFamily="18" charset="0"/>
              </a:rPr>
              <a:t>ребенку предельно полно реализовать свой творческий потенциал, раскрыть свою индивидуальность.</a:t>
            </a:r>
          </a:p>
          <a:p>
            <a:pPr indent="449263" algn="just"/>
            <a:r>
              <a:rPr lang="ru-RU" sz="2500" dirty="0" smtClean="0">
                <a:latin typeface="Times New Roman" panose="02020603050405020304" pitchFamily="18" charset="0"/>
                <a:cs typeface="Times New Roman" panose="02020603050405020304" pitchFamily="18" charset="0"/>
              </a:rPr>
              <a:t>7.Воспитать </a:t>
            </a:r>
            <a:r>
              <a:rPr lang="ru-RU" sz="2500" dirty="0">
                <a:latin typeface="Times New Roman" panose="02020603050405020304" pitchFamily="18" charset="0"/>
                <a:cs typeface="Times New Roman" panose="02020603050405020304" pitchFamily="18" charset="0"/>
              </a:rPr>
              <a:t>в ребенке те человеческие качества и умения, которые необходимые в общении и совместных делах.</a:t>
            </a:r>
          </a:p>
          <a:p>
            <a:pPr indent="449263" algn="just"/>
            <a:r>
              <a:rPr lang="ru-RU" sz="2500" dirty="0" smtClean="0">
                <a:latin typeface="Times New Roman" panose="02020603050405020304" pitchFamily="18" charset="0"/>
                <a:cs typeface="Times New Roman" panose="02020603050405020304" pitchFamily="18" charset="0"/>
              </a:rPr>
              <a:t>8.Снабдить </a:t>
            </a:r>
            <a:r>
              <a:rPr lang="ru-RU" sz="2500" dirty="0">
                <a:latin typeface="Times New Roman" panose="02020603050405020304" pitchFamily="18" charset="0"/>
                <a:cs typeface="Times New Roman" panose="02020603050405020304" pitchFamily="18" charset="0"/>
              </a:rPr>
              <a:t>ребенка навыками, необходимыми в повседневной жизни; вырастить его умельцем, способным браться за любое новое дело.</a:t>
            </a:r>
          </a:p>
          <a:p>
            <a:pPr indent="449263" algn="just"/>
            <a:r>
              <a:rPr lang="ru-RU" sz="2500" dirty="0" smtClean="0">
                <a:latin typeface="Times New Roman" panose="02020603050405020304" pitchFamily="18" charset="0"/>
                <a:cs typeface="Times New Roman" panose="02020603050405020304" pitchFamily="18" charset="0"/>
              </a:rPr>
              <a:t>9.Другое </a:t>
            </a:r>
            <a:r>
              <a:rPr lang="ru-RU" sz="2500" dirty="0">
                <a:latin typeface="Times New Roman" panose="02020603050405020304" pitchFamily="18" charset="0"/>
                <a:cs typeface="Times New Roman" panose="02020603050405020304" pitchFamily="18" charset="0"/>
              </a:rPr>
              <a:t>. . . . . . . . . . . . . . . . . . . . . . . . . . . . . </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Обсуждение. Эмоциональное благополучие, умение учиться, навыки сотрудничества – приоритетные ценности.</a:t>
            </a:r>
          </a:p>
          <a:p>
            <a:pPr indent="449263" algn="just"/>
            <a:endParaRPr lang="ru-RU" sz="25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22</a:t>
            </a:fld>
            <a:endParaRPr lang="ru-RU"/>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371"/>
            <a:ext cx="1224116" cy="74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3572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7703" y="660754"/>
            <a:ext cx="11223523" cy="6247864"/>
          </a:xfrm>
          <a:prstGeom prst="rect">
            <a:avLst/>
          </a:prstGeom>
        </p:spPr>
        <p:txBody>
          <a:bodyPr wrap="square">
            <a:spAutoFit/>
          </a:bodyPr>
          <a:lstStyle/>
          <a:p>
            <a:pPr indent="449263" algn="just"/>
            <a:r>
              <a:rPr lang="ru-RU" sz="2500" b="1" dirty="0">
                <a:latin typeface="Times New Roman" panose="02020603050405020304" pitchFamily="18" charset="0"/>
                <a:cs typeface="Times New Roman" panose="02020603050405020304" pitchFamily="18" charset="0"/>
              </a:rPr>
              <a:t>Занятие по теме </a:t>
            </a:r>
            <a:r>
              <a:rPr lang="ru-RU" sz="2500" b="1" dirty="0" smtClean="0">
                <a:latin typeface="Times New Roman" panose="02020603050405020304" pitchFamily="18" charset="0"/>
                <a:cs typeface="Times New Roman" panose="02020603050405020304" pitchFamily="18" charset="0"/>
              </a:rPr>
              <a:t>«Мотивационная </a:t>
            </a:r>
            <a:r>
              <a:rPr lang="ru-RU" sz="2500" b="1" dirty="0">
                <a:latin typeface="Times New Roman" panose="02020603050405020304" pitchFamily="18" charset="0"/>
                <a:cs typeface="Times New Roman" panose="02020603050405020304" pitchFamily="18" charset="0"/>
              </a:rPr>
              <a:t>готовность или что стоит за желанием учиться</a:t>
            </a:r>
            <a:r>
              <a:rPr lang="ru-RU" sz="2500" b="1" dirty="0" smtClean="0">
                <a:latin typeface="Times New Roman" panose="02020603050405020304" pitchFamily="18" charset="0"/>
                <a:cs typeface="Times New Roman" panose="02020603050405020304" pitchFamily="18" charset="0"/>
              </a:rPr>
              <a:t>?»</a:t>
            </a:r>
            <a:endParaRPr lang="ru-RU" sz="2500" b="1"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Цель: познакомить родителей с мотивационной готовностью будущего </a:t>
            </a:r>
            <a:r>
              <a:rPr lang="ru-RU" sz="2500" dirty="0" smtClean="0">
                <a:latin typeface="Times New Roman" panose="02020603050405020304" pitchFamily="18" charset="0"/>
                <a:cs typeface="Times New Roman" panose="02020603050405020304" pitchFamily="18" charset="0"/>
              </a:rPr>
              <a:t>первоклассника.</a:t>
            </a:r>
            <a:endParaRPr lang="ru-RU" sz="2500" dirty="0">
              <a:latin typeface="Times New Roman" panose="02020603050405020304" pitchFamily="18" charset="0"/>
              <a:cs typeface="Times New Roman" panose="02020603050405020304" pitchFamily="18" charset="0"/>
            </a:endParaRPr>
          </a:p>
          <a:p>
            <a:pPr indent="449263" algn="just"/>
            <a:r>
              <a:rPr lang="ru-RU" sz="2500" i="1" dirty="0">
                <a:latin typeface="Times New Roman" panose="02020603050405020304" pitchFamily="18" charset="0"/>
                <a:cs typeface="Times New Roman" panose="02020603050405020304" pitchFamily="18" charset="0"/>
              </a:rPr>
              <a:t>Задание </a:t>
            </a:r>
            <a:r>
              <a:rPr lang="ru-RU" sz="2500" i="1" dirty="0" smtClean="0">
                <a:latin typeface="Times New Roman" panose="02020603050405020304" pitchFamily="18" charset="0"/>
                <a:cs typeface="Times New Roman" panose="02020603050405020304" pitchFamily="18" charset="0"/>
              </a:rPr>
              <a:t>№1</a:t>
            </a:r>
            <a:r>
              <a:rPr lang="ru-RU" sz="2500" i="1" dirty="0">
                <a:latin typeface="Times New Roman" panose="02020603050405020304" pitchFamily="18" charset="0"/>
                <a:cs typeface="Times New Roman" panose="02020603050405020304" pitchFamily="18" charset="0"/>
              </a:rPr>
              <a:t>. </a:t>
            </a:r>
            <a:r>
              <a:rPr lang="ru-RU" sz="2500" dirty="0">
                <a:latin typeface="Times New Roman" panose="02020603050405020304" pitchFamily="18" charset="0"/>
                <a:cs typeface="Times New Roman" panose="02020603050405020304" pitchFamily="18" charset="0"/>
              </a:rPr>
              <a:t>Если бы сейчас мы спросили у детей, почему они хотят идти в школу, как вы думаете, что бы они ответили? </a:t>
            </a:r>
            <a:r>
              <a:rPr lang="ru-RU" sz="2500" dirty="0" smtClean="0">
                <a:latin typeface="Times New Roman" panose="02020603050405020304" pitchFamily="18" charset="0"/>
                <a:cs typeface="Times New Roman" panose="02020603050405020304" pitchFamily="18" charset="0"/>
              </a:rPr>
              <a:t>(Психолог </a:t>
            </a:r>
            <a:r>
              <a:rPr lang="ru-RU" sz="2500" dirty="0">
                <a:latin typeface="Times New Roman" panose="02020603050405020304" pitchFamily="18" charset="0"/>
                <a:cs typeface="Times New Roman" panose="02020603050405020304" pitchFamily="18" charset="0"/>
              </a:rPr>
              <a:t>записывает все предположения на доске</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Как вы думаете, какие из этих желаний связаны с внешней стороной школы? (внутренние и внешние мотивы</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Как вы думаете, какие мотивы будут дольше способствовать учению</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i="1" dirty="0">
                <a:latin typeface="Times New Roman" panose="02020603050405020304" pitchFamily="18" charset="0"/>
                <a:cs typeface="Times New Roman" panose="02020603050405020304" pitchFamily="18" charset="0"/>
              </a:rPr>
              <a:t>Задание </a:t>
            </a:r>
            <a:r>
              <a:rPr lang="ru-RU" sz="2500" i="1" dirty="0" smtClean="0">
                <a:latin typeface="Times New Roman" panose="02020603050405020304" pitchFamily="18" charset="0"/>
                <a:cs typeface="Times New Roman" panose="02020603050405020304" pitchFamily="18" charset="0"/>
              </a:rPr>
              <a:t>№2</a:t>
            </a:r>
            <a:r>
              <a:rPr lang="ru-RU" sz="2500" i="1" dirty="0">
                <a:latin typeface="Times New Roman" panose="02020603050405020304" pitchFamily="18" charset="0"/>
                <a:cs typeface="Times New Roman" panose="02020603050405020304" pitchFamily="18" charset="0"/>
              </a:rPr>
              <a:t>. </a:t>
            </a:r>
            <a:r>
              <a:rPr lang="ru-RU" sz="2500" dirty="0">
                <a:latin typeface="Times New Roman" panose="02020603050405020304" pitchFamily="18" charset="0"/>
                <a:cs typeface="Times New Roman" panose="02020603050405020304" pitchFamily="18" charset="0"/>
              </a:rPr>
              <a:t>Как, по-вашему, можно формировать желание учиться? (обсуждение в группах ситуации, представление результатов в форме ролевой игры</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Мотивационная готовность подразумевает наличие у ребенка желания принять новую социальную роль </a:t>
            </a:r>
            <a:r>
              <a:rPr lang="ru-RU" sz="2500" dirty="0" smtClean="0">
                <a:latin typeface="Times New Roman" panose="02020603050405020304" pitchFamily="18" charset="0"/>
                <a:cs typeface="Times New Roman" panose="02020603050405020304" pitchFamily="18" charset="0"/>
              </a:rPr>
              <a:t>– роль </a:t>
            </a:r>
            <a:r>
              <a:rPr lang="ru-RU" sz="2500" dirty="0">
                <a:latin typeface="Times New Roman" panose="02020603050405020304" pitchFamily="18" charset="0"/>
                <a:cs typeface="Times New Roman" panose="02020603050405020304" pitchFamily="18" charset="0"/>
              </a:rPr>
              <a:t>школьника. Поэтому очень важно, чтобы школа была для него привлекательна своей главной деятельностью </a:t>
            </a:r>
            <a:r>
              <a:rPr lang="ru-RU" sz="2500" dirty="0" smtClean="0">
                <a:latin typeface="Times New Roman" panose="02020603050405020304" pitchFamily="18" charset="0"/>
                <a:cs typeface="Times New Roman" panose="02020603050405020304" pitchFamily="18" charset="0"/>
              </a:rPr>
              <a:t>– учебой. </a:t>
            </a:r>
            <a:endParaRPr lang="ru-RU" sz="25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23</a:t>
            </a:fld>
            <a:endParaRPr lang="ru-RU"/>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371"/>
            <a:ext cx="1224116" cy="74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11319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1208" y="602387"/>
            <a:ext cx="11223523" cy="6247864"/>
          </a:xfrm>
          <a:prstGeom prst="rect">
            <a:avLst/>
          </a:prstGeom>
        </p:spPr>
        <p:txBody>
          <a:bodyPr wrap="square">
            <a:spAutoFit/>
          </a:bodyPr>
          <a:lstStyle/>
          <a:p>
            <a:pPr indent="449263" algn="just"/>
            <a:r>
              <a:rPr lang="ru-RU" sz="2500" dirty="0" smtClean="0">
                <a:latin typeface="Times New Roman" panose="02020603050405020304" pitchFamily="18" charset="0"/>
                <a:cs typeface="Times New Roman" panose="02020603050405020304" pitchFamily="18" charset="0"/>
              </a:rPr>
              <a:t>С </a:t>
            </a:r>
            <a:r>
              <a:rPr lang="ru-RU" sz="2500" dirty="0">
                <a:latin typeface="Times New Roman" panose="02020603050405020304" pitchFamily="18" charset="0"/>
                <a:cs typeface="Times New Roman" panose="02020603050405020304" pitchFamily="18" charset="0"/>
              </a:rPr>
              <a:t>этой целью родителям необходимо объяснить своему ребенку, что дети ходят учиться для получения знаний, которые необходимы каждому </a:t>
            </a:r>
            <a:r>
              <a:rPr lang="ru-RU" sz="2500" dirty="0" smtClean="0">
                <a:latin typeface="Times New Roman" panose="02020603050405020304" pitchFamily="18" charset="0"/>
                <a:cs typeface="Times New Roman" panose="02020603050405020304" pitchFamily="18" charset="0"/>
              </a:rPr>
              <a:t>человеку. Следует </a:t>
            </a:r>
            <a:r>
              <a:rPr lang="ru-RU" sz="2500" dirty="0">
                <a:latin typeface="Times New Roman" panose="02020603050405020304" pitchFamily="18" charset="0"/>
                <a:cs typeface="Times New Roman" panose="02020603050405020304" pitchFamily="18" charset="0"/>
              </a:rPr>
              <a:t>давать ребенку только позитивную информацию о школе. Помните, что ваши оценки и суждения с легкостью заимствуются детьми, воспринимаются некритично. Ребенок должен видеть, что родители спокойно и уверенно смотрят на его предстоящее поступление в </a:t>
            </a:r>
            <a:r>
              <a:rPr lang="ru-RU" sz="2500" dirty="0" smtClean="0">
                <a:latin typeface="Times New Roman" panose="02020603050405020304" pitchFamily="18" charset="0"/>
                <a:cs typeface="Times New Roman" panose="02020603050405020304" pitchFamily="18" charset="0"/>
              </a:rPr>
              <a:t>школу. Причиной </a:t>
            </a:r>
            <a:r>
              <a:rPr lang="ru-RU" sz="2500" dirty="0">
                <a:latin typeface="Times New Roman" panose="02020603050405020304" pitchFamily="18" charset="0"/>
                <a:cs typeface="Times New Roman" panose="02020603050405020304" pitchFamily="18" charset="0"/>
              </a:rPr>
              <a:t>нежелания идти в школу может быть и то, что ребенок “не наигрался”. Но в возрасте 6–7 лет психическое развитие очень пластично, и дети, которые “не наигрались”, придя в класс, скоро начинают испытывать удовольствие от процесса учебы</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Вам не обязательно до начала учебного года формировать любовь к школе, поскольку невозможно полюбить то, с чем еще не сталкивался. Достаточно дать понять ребенку, что учеба </a:t>
            </a:r>
            <a:r>
              <a:rPr lang="ru-RU" sz="2500" dirty="0" smtClean="0">
                <a:latin typeface="Times New Roman" panose="02020603050405020304" pitchFamily="18" charset="0"/>
                <a:cs typeface="Times New Roman" panose="02020603050405020304" pitchFamily="18" charset="0"/>
              </a:rPr>
              <a:t>– это </a:t>
            </a:r>
            <a:r>
              <a:rPr lang="ru-RU" sz="2500" dirty="0">
                <a:latin typeface="Times New Roman" panose="02020603050405020304" pitchFamily="18" charset="0"/>
                <a:cs typeface="Times New Roman" panose="02020603050405020304" pitchFamily="18" charset="0"/>
              </a:rPr>
              <a:t>обязанность каждого современного человека и от того, насколько он будет успешен в учении, зависит отношение к нему многих из окружающих ребенка людей</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i="1" dirty="0">
                <a:latin typeface="Times New Roman" panose="02020603050405020304" pitchFamily="18" charset="0"/>
                <a:cs typeface="Times New Roman" panose="02020603050405020304" pitchFamily="18" charset="0"/>
              </a:rPr>
              <a:t>Задание </a:t>
            </a:r>
            <a:r>
              <a:rPr lang="ru-RU" sz="2500" i="1" dirty="0" smtClean="0">
                <a:latin typeface="Times New Roman" panose="02020603050405020304" pitchFamily="18" charset="0"/>
                <a:cs typeface="Times New Roman" panose="02020603050405020304" pitchFamily="18" charset="0"/>
              </a:rPr>
              <a:t>№3</a:t>
            </a:r>
            <a:r>
              <a:rPr lang="ru-RU" sz="2500" i="1" dirty="0">
                <a:latin typeface="Times New Roman" panose="02020603050405020304" pitchFamily="18" charset="0"/>
                <a:cs typeface="Times New Roman" panose="02020603050405020304" pitchFamily="18" charset="0"/>
              </a:rPr>
              <a:t>. </a:t>
            </a:r>
            <a:r>
              <a:rPr lang="ru-RU" sz="2500" dirty="0" smtClean="0">
                <a:latin typeface="Times New Roman" panose="02020603050405020304" pitchFamily="18" charset="0"/>
                <a:cs typeface="Times New Roman" panose="02020603050405020304" pitchFamily="18" charset="0"/>
              </a:rPr>
              <a:t>Попробуйте </a:t>
            </a:r>
            <a:r>
              <a:rPr lang="ru-RU" sz="2500" dirty="0">
                <a:latin typeface="Times New Roman" panose="02020603050405020304" pitchFamily="18" charset="0"/>
                <a:cs typeface="Times New Roman" panose="02020603050405020304" pitchFamily="18" charset="0"/>
              </a:rPr>
              <a:t>выяснить у своего ребенка, что привлекает его в школе, почему он хочет учиться.</a:t>
            </a:r>
          </a:p>
        </p:txBody>
      </p:sp>
      <p:sp>
        <p:nvSpPr>
          <p:cNvPr id="3" name="Номер слайда 2"/>
          <p:cNvSpPr>
            <a:spLocks noGrp="1"/>
          </p:cNvSpPr>
          <p:nvPr>
            <p:ph type="sldNum" sz="quarter" idx="12"/>
          </p:nvPr>
        </p:nvSpPr>
        <p:spPr/>
        <p:txBody>
          <a:bodyPr/>
          <a:lstStyle/>
          <a:p>
            <a:fld id="{5D38466B-DEE6-4334-8400-331435FCFD1B}" type="slidenum">
              <a:rPr lang="ru-RU" smtClean="0"/>
              <a:t>24</a:t>
            </a:fld>
            <a:endParaRPr lang="ru-RU"/>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371"/>
            <a:ext cx="1224116" cy="74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96518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7703" y="660754"/>
            <a:ext cx="5570141" cy="5863144"/>
          </a:xfrm>
          <a:prstGeom prst="rect">
            <a:avLst/>
          </a:prstGeom>
        </p:spPr>
        <p:txBody>
          <a:bodyPr wrap="square">
            <a:spAutoFit/>
          </a:bodyPr>
          <a:lstStyle/>
          <a:p>
            <a:pPr indent="449263" algn="ctr"/>
            <a:r>
              <a:rPr lang="ru-RU" sz="2500" b="1" dirty="0">
                <a:latin typeface="Times New Roman" panose="02020603050405020304" pitchFamily="18" charset="0"/>
                <a:cs typeface="Times New Roman" panose="02020603050405020304" pitchFamily="18" charset="0"/>
              </a:rPr>
              <a:t>Занятие по теме </a:t>
            </a:r>
            <a:endParaRPr lang="ru-RU" sz="2500" b="1" dirty="0" smtClean="0">
              <a:latin typeface="Times New Roman" panose="02020603050405020304" pitchFamily="18" charset="0"/>
              <a:cs typeface="Times New Roman" panose="02020603050405020304" pitchFamily="18" charset="0"/>
            </a:endParaRPr>
          </a:p>
          <a:p>
            <a:pPr indent="449263" algn="ctr"/>
            <a:r>
              <a:rPr lang="ru-RU" sz="2500" b="1" dirty="0" smtClean="0">
                <a:latin typeface="Times New Roman" panose="02020603050405020304" pitchFamily="18" charset="0"/>
                <a:cs typeface="Times New Roman" panose="02020603050405020304" pitchFamily="18" charset="0"/>
              </a:rPr>
              <a:t>«Три </a:t>
            </a:r>
            <a:r>
              <a:rPr lang="ru-RU" sz="2500" b="1" dirty="0">
                <a:latin typeface="Times New Roman" panose="02020603050405020304" pitchFamily="18" charset="0"/>
                <a:cs typeface="Times New Roman" panose="02020603050405020304" pitchFamily="18" charset="0"/>
              </a:rPr>
              <a:t>кита </a:t>
            </a:r>
            <a:r>
              <a:rPr lang="ru-RU" sz="2500" b="1" dirty="0" smtClean="0">
                <a:latin typeface="Times New Roman" panose="02020603050405020304" pitchFamily="18" charset="0"/>
                <a:cs typeface="Times New Roman" panose="02020603050405020304" pitchFamily="18" charset="0"/>
              </a:rPr>
              <a:t>общения. </a:t>
            </a:r>
            <a:r>
              <a:rPr lang="ru-RU" sz="2500" b="1" dirty="0" err="1" smtClean="0">
                <a:latin typeface="Times New Roman" panose="02020603050405020304" pitchFamily="18" charset="0"/>
                <a:cs typeface="Times New Roman" panose="02020603050405020304" pitchFamily="18" charset="0"/>
              </a:rPr>
              <a:t>Безоценочная</a:t>
            </a:r>
            <a:r>
              <a:rPr lang="ru-RU" sz="2500" b="1" dirty="0" smtClean="0">
                <a:latin typeface="Times New Roman" panose="02020603050405020304" pitchFamily="18" charset="0"/>
                <a:cs typeface="Times New Roman" panose="02020603050405020304" pitchFamily="18" charset="0"/>
              </a:rPr>
              <a:t> коммуникация»</a:t>
            </a:r>
            <a:endParaRPr lang="ru-RU" sz="2500" b="1"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Цель: познакомить родителей с основными условиями личностного развития</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smtClean="0">
                <a:latin typeface="Times New Roman" panose="02020603050405020304" pitchFamily="18" charset="0"/>
                <a:cs typeface="Times New Roman" panose="02020603050405020304" pitchFamily="18" charset="0"/>
              </a:rPr>
              <a:t>Психолог рассказывает о </a:t>
            </a:r>
            <a:r>
              <a:rPr lang="ru-RU" sz="2500" dirty="0">
                <a:latin typeface="Times New Roman" panose="02020603050405020304" pitchFamily="18" charset="0"/>
                <a:cs typeface="Times New Roman" panose="02020603050405020304" pitchFamily="18" charset="0"/>
              </a:rPr>
              <a:t>пирамиде человеческих потребностей по </a:t>
            </a:r>
            <a:r>
              <a:rPr lang="ru-RU" sz="2500" dirty="0" err="1">
                <a:latin typeface="Times New Roman" panose="02020603050405020304" pitchFamily="18" charset="0"/>
                <a:cs typeface="Times New Roman" panose="02020603050405020304" pitchFamily="18" charset="0"/>
              </a:rPr>
              <a:t>Маслоу</a:t>
            </a:r>
            <a:r>
              <a:rPr lang="ru-RU" sz="2500" dirty="0">
                <a:latin typeface="Times New Roman" panose="02020603050405020304" pitchFamily="18" charset="0"/>
                <a:cs typeface="Times New Roman" panose="02020603050405020304" pitchFamily="18" charset="0"/>
              </a:rPr>
              <a:t>. </a:t>
            </a:r>
            <a:endParaRPr lang="ru-RU" sz="2500" dirty="0">
              <a:solidFill>
                <a:srgbClr val="FF0000"/>
              </a:solidFill>
              <a:latin typeface="Times New Roman" panose="02020603050405020304" pitchFamily="18" charset="0"/>
              <a:cs typeface="Times New Roman" panose="02020603050405020304" pitchFamily="18" charset="0"/>
            </a:endParaRPr>
          </a:p>
          <a:p>
            <a:pPr indent="449263" algn="just"/>
            <a:r>
              <a:rPr lang="ru-RU" sz="2500" dirty="0" smtClean="0">
                <a:latin typeface="Times New Roman" panose="02020603050405020304" pitchFamily="18" charset="0"/>
                <a:cs typeface="Times New Roman" panose="02020603050405020304" pitchFamily="18" charset="0"/>
              </a:rPr>
              <a:t>Психологами </a:t>
            </a:r>
            <a:r>
              <a:rPr lang="ru-RU" sz="2500" dirty="0">
                <a:latin typeface="Times New Roman" panose="02020603050405020304" pitchFamily="18" charset="0"/>
                <a:cs typeface="Times New Roman" panose="02020603050405020304" pitchFamily="18" charset="0"/>
              </a:rPr>
              <a:t>доказано, что потребность в любви, в принадлежности, то есть нужности другому, одна из фундаментальных человеческих потребностей. Её удовлетворение – необходимое условие нормального развития ребенка. </a:t>
            </a:r>
          </a:p>
        </p:txBody>
      </p:sp>
      <p:sp>
        <p:nvSpPr>
          <p:cNvPr id="3" name="Номер слайда 2"/>
          <p:cNvSpPr>
            <a:spLocks noGrp="1"/>
          </p:cNvSpPr>
          <p:nvPr>
            <p:ph type="sldNum" sz="quarter" idx="12"/>
          </p:nvPr>
        </p:nvSpPr>
        <p:spPr/>
        <p:txBody>
          <a:bodyPr/>
          <a:lstStyle/>
          <a:p>
            <a:fld id="{5D38466B-DEE6-4334-8400-331435FCFD1B}" type="slidenum">
              <a:rPr lang="ru-RU" smtClean="0"/>
              <a:t>25</a:t>
            </a:fld>
            <a:endParaRPr lang="ru-RU"/>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371"/>
            <a:ext cx="1224116" cy="74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Рисунок 5"/>
          <p:cNvPicPr>
            <a:picLocks noChangeAspect="1"/>
          </p:cNvPicPr>
          <p:nvPr/>
        </p:nvPicPr>
        <p:blipFill rotWithShape="1">
          <a:blip r:embed="rId4"/>
          <a:srcRect t="14898"/>
          <a:stretch/>
        </p:blipFill>
        <p:spPr>
          <a:xfrm>
            <a:off x="5728524" y="433953"/>
            <a:ext cx="6276544" cy="5718875"/>
          </a:xfrm>
          <a:prstGeom prst="rect">
            <a:avLst/>
          </a:prstGeom>
        </p:spPr>
      </p:pic>
    </p:spTree>
    <p:extLst>
      <p:ext uri="{BB962C8B-B14F-4D97-AF65-F5344CB8AC3E}">
        <p14:creationId xmlns:p14="http://schemas.microsoft.com/office/powerpoint/2010/main" val="27787007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7703" y="660754"/>
            <a:ext cx="11223523" cy="5478423"/>
          </a:xfrm>
          <a:prstGeom prst="rect">
            <a:avLst/>
          </a:prstGeom>
        </p:spPr>
        <p:txBody>
          <a:bodyPr wrap="square">
            <a:spAutoFit/>
          </a:bodyPr>
          <a:lstStyle/>
          <a:p>
            <a:pPr indent="449263" algn="just"/>
            <a:r>
              <a:rPr lang="ru-RU" sz="2500" dirty="0" smtClean="0">
                <a:latin typeface="Times New Roman" panose="02020603050405020304" pitchFamily="18" charset="0"/>
                <a:cs typeface="Times New Roman" panose="02020603050405020304" pitchFamily="18" charset="0"/>
              </a:rPr>
              <a:t>Потребность </a:t>
            </a:r>
            <a:r>
              <a:rPr lang="ru-RU" sz="2500" dirty="0">
                <a:latin typeface="Times New Roman" panose="02020603050405020304" pitchFamily="18" charset="0"/>
                <a:cs typeface="Times New Roman" panose="02020603050405020304" pitchFamily="18" charset="0"/>
              </a:rPr>
              <a:t>удовлетворяется, когда вы сообщаете ребенку, что он вам дорог, нужен, важен, что он просто хороший. Такое сообщение содержится в приветливых взглядах, ласковых прикосновениях, прямых словах: “как хорошо, что ты у нас родился”, “Я рада тебя видеть”, “Ты мне нравишься”, “Я люблю, когда ты дома”, “Мне хорошо, когда мы вместе. . . </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Известный семейный психотерапевт Вирджиния Сатир рекомендовала обнимать ребенка несколько раз в день, говоря, что четыре объятия совершенно необходимы каждому просто для выживания, а для хорошего самочувствия нужно не менее восьми объятий в день! И, между прочим, не только ребенку, но и взрослому</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Поэтому отправная точка общения с ребенком это безусловное принятие или </a:t>
            </a:r>
            <a:r>
              <a:rPr lang="ru-RU" sz="2500" dirty="0" err="1">
                <a:latin typeface="Times New Roman" panose="02020603050405020304" pitchFamily="18" charset="0"/>
                <a:cs typeface="Times New Roman" panose="02020603050405020304" pitchFamily="18" charset="0"/>
              </a:rPr>
              <a:t>безоценочная</a:t>
            </a:r>
            <a:r>
              <a:rPr lang="ru-RU" sz="2500" dirty="0">
                <a:latin typeface="Times New Roman" panose="02020603050405020304" pitchFamily="18" charset="0"/>
                <a:cs typeface="Times New Roman" panose="02020603050405020304" pitchFamily="18" charset="0"/>
              </a:rPr>
              <a:t> коммуникация. Безусловно принимать ребенка – значит любить его не за то, что он красивый, умный, способный, отличник, помощник, и так далее, а просто так, просто за то, что он есть</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26</a:t>
            </a:fld>
            <a:endParaRPr lang="ru-RU"/>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371"/>
            <a:ext cx="1224116" cy="74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14467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2205" y="610136"/>
            <a:ext cx="11223523" cy="6247864"/>
          </a:xfrm>
          <a:prstGeom prst="rect">
            <a:avLst/>
          </a:prstGeom>
        </p:spPr>
        <p:txBody>
          <a:bodyPr wrap="square">
            <a:spAutoFit/>
          </a:bodyPr>
          <a:lstStyle/>
          <a:p>
            <a:pPr indent="449263" algn="just"/>
            <a:r>
              <a:rPr lang="ru-RU" sz="2500" dirty="0" smtClean="0">
                <a:latin typeface="Times New Roman" panose="02020603050405020304" pitchFamily="18" charset="0"/>
                <a:cs typeface="Times New Roman" panose="02020603050405020304" pitchFamily="18" charset="0"/>
              </a:rPr>
              <a:t>Приведите </a:t>
            </a:r>
            <a:r>
              <a:rPr lang="ru-RU" sz="2500" dirty="0">
                <a:latin typeface="Times New Roman" panose="02020603050405020304" pitchFamily="18" charset="0"/>
                <a:cs typeface="Times New Roman" panose="02020603050405020304" pitchFamily="18" charset="0"/>
              </a:rPr>
              <a:t>примеры, когда вам доводилось слышать от взрослых такое обращение к детям: “Если </a:t>
            </a:r>
            <a:r>
              <a:rPr lang="ru-RU" sz="2500" dirty="0" smtClean="0">
                <a:latin typeface="Times New Roman" panose="02020603050405020304" pitchFamily="18" charset="0"/>
                <a:cs typeface="Times New Roman" panose="02020603050405020304" pitchFamily="18" charset="0"/>
              </a:rPr>
              <a:t>…, то…”. </a:t>
            </a:r>
            <a:r>
              <a:rPr lang="ru-RU" sz="2500" dirty="0">
                <a:latin typeface="Times New Roman" panose="02020603050405020304" pitchFamily="18" charset="0"/>
                <a:cs typeface="Times New Roman" panose="02020603050405020304" pitchFamily="18" charset="0"/>
              </a:rPr>
              <a:t>(Если, ты будешь хорошим мальчиком (девочкой), то я буду тебя </a:t>
            </a:r>
            <a:r>
              <a:rPr lang="ru-RU" sz="2500" dirty="0" smtClean="0">
                <a:latin typeface="Times New Roman" panose="02020603050405020304" pitchFamily="18" charset="0"/>
                <a:cs typeface="Times New Roman" panose="02020603050405020304" pitchFamily="18" charset="0"/>
              </a:rPr>
              <a:t>любить. </a:t>
            </a:r>
            <a:r>
              <a:rPr lang="ru-RU" sz="2500" dirty="0">
                <a:latin typeface="Times New Roman" panose="02020603050405020304" pitchFamily="18" charset="0"/>
                <a:cs typeface="Times New Roman" panose="02020603050405020304" pitchFamily="18" charset="0"/>
              </a:rPr>
              <a:t>Не жди от меня хорошего, пока ты не перестанешь</a:t>
            </a:r>
            <a:r>
              <a:rPr lang="ru-RU" sz="2500" dirty="0" smtClean="0">
                <a:latin typeface="Times New Roman" panose="02020603050405020304" pitchFamily="18" charset="0"/>
                <a:cs typeface="Times New Roman" panose="02020603050405020304" pitchFamily="18" charset="0"/>
              </a:rPr>
              <a:t>... </a:t>
            </a:r>
            <a:r>
              <a:rPr lang="ru-RU" sz="2500" dirty="0">
                <a:latin typeface="Times New Roman" panose="02020603050405020304" pitchFamily="18" charset="0"/>
                <a:cs typeface="Times New Roman" panose="02020603050405020304" pitchFamily="18" charset="0"/>
              </a:rPr>
              <a:t>(лениться, драться грубить), не </a:t>
            </a:r>
            <a:r>
              <a:rPr lang="ru-RU" sz="2500" dirty="0" smtClean="0">
                <a:latin typeface="Times New Roman" panose="02020603050405020304" pitchFamily="18" charset="0"/>
                <a:cs typeface="Times New Roman" panose="02020603050405020304" pitchFamily="18" charset="0"/>
              </a:rPr>
              <a:t>начнешь… (</a:t>
            </a:r>
            <a:r>
              <a:rPr lang="ru-RU" sz="2500" dirty="0">
                <a:latin typeface="Times New Roman" panose="02020603050405020304" pitchFamily="18" charset="0"/>
                <a:cs typeface="Times New Roman" panose="02020603050405020304" pitchFamily="18" charset="0"/>
              </a:rPr>
              <a:t>хорошо учиться, помогать по дому, слушаться</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Знаки безусловного принятия особенно нужны, как пища, растущему организму. Они его питают эмоционально, помогая психологически развиваться. Если же этого не происходит, ребенок не получает таких знаков, то появляются эмоциональные проблемы, отклонения в поведении, а то и нервно-психические заболевания</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Причины, мешающие родителям, безусловно, принимать ребенка и показывать ему это</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ru-RU" sz="2500" dirty="0" smtClean="0">
                <a:latin typeface="Times New Roman" panose="02020603050405020304" pitchFamily="18" charset="0"/>
                <a:cs typeface="Times New Roman" panose="02020603050405020304" pitchFamily="18" charset="0"/>
              </a:rPr>
              <a:t>настрой </a:t>
            </a:r>
            <a:r>
              <a:rPr lang="ru-RU" sz="2500" dirty="0">
                <a:latin typeface="Times New Roman" panose="02020603050405020304" pitchFamily="18" charset="0"/>
                <a:cs typeface="Times New Roman" panose="02020603050405020304" pitchFamily="18" charset="0"/>
              </a:rPr>
              <a:t>на “воспитание”, сначала дисциплина, а потом уже добрые </a:t>
            </a:r>
            <a:r>
              <a:rPr lang="ru-RU" sz="2500" dirty="0" smtClean="0">
                <a:latin typeface="Times New Roman" panose="02020603050405020304" pitchFamily="18" charset="0"/>
                <a:cs typeface="Times New Roman" panose="02020603050405020304" pitchFamily="18" charset="0"/>
              </a:rPr>
              <a:t>отношения;</a:t>
            </a:r>
          </a:p>
          <a:p>
            <a:pPr marL="342900" indent="-342900" algn="just">
              <a:buFont typeface="Wingdings" panose="05000000000000000000" pitchFamily="2" charset="2"/>
              <a:buChar char="ü"/>
            </a:pPr>
            <a:r>
              <a:rPr lang="ru-RU" sz="2500" dirty="0" smtClean="0">
                <a:latin typeface="Times New Roman" panose="02020603050405020304" pitchFamily="18" charset="0"/>
                <a:cs typeface="Times New Roman" panose="02020603050405020304" pitchFamily="18" charset="0"/>
              </a:rPr>
              <a:t>незапланированный ребенок;</a:t>
            </a:r>
          </a:p>
          <a:p>
            <a:pPr marL="342900" indent="-342900" algn="just">
              <a:buFont typeface="Wingdings" panose="05000000000000000000" pitchFamily="2" charset="2"/>
              <a:buChar char="ü"/>
            </a:pPr>
            <a:r>
              <a:rPr lang="ru-RU" sz="2500" dirty="0" smtClean="0">
                <a:latin typeface="Times New Roman" panose="02020603050405020304" pitchFamily="18" charset="0"/>
                <a:cs typeface="Times New Roman" panose="02020603050405020304" pitchFamily="18" charset="0"/>
              </a:rPr>
              <a:t>мечтали </a:t>
            </a:r>
            <a:r>
              <a:rPr lang="ru-RU" sz="2500" dirty="0">
                <a:latin typeface="Times New Roman" panose="02020603050405020304" pitchFamily="18" charset="0"/>
                <a:cs typeface="Times New Roman" panose="02020603050405020304" pitchFamily="18" charset="0"/>
              </a:rPr>
              <a:t>о девочке, а родился </a:t>
            </a:r>
            <a:r>
              <a:rPr lang="ru-RU" sz="2500" dirty="0" smtClean="0">
                <a:latin typeface="Times New Roman" panose="02020603050405020304" pitchFamily="18" charset="0"/>
                <a:cs typeface="Times New Roman" panose="02020603050405020304" pitchFamily="18" charset="0"/>
              </a:rPr>
              <a:t>мальчик;</a:t>
            </a:r>
          </a:p>
        </p:txBody>
      </p:sp>
      <p:sp>
        <p:nvSpPr>
          <p:cNvPr id="3" name="Номер слайда 2"/>
          <p:cNvSpPr>
            <a:spLocks noGrp="1"/>
          </p:cNvSpPr>
          <p:nvPr>
            <p:ph type="sldNum" sz="quarter" idx="12"/>
          </p:nvPr>
        </p:nvSpPr>
        <p:spPr/>
        <p:txBody>
          <a:bodyPr/>
          <a:lstStyle/>
          <a:p>
            <a:fld id="{5D38466B-DEE6-4334-8400-331435FCFD1B}" type="slidenum">
              <a:rPr lang="ru-RU" smtClean="0"/>
              <a:t>27</a:t>
            </a:fld>
            <a:endParaRPr lang="ru-RU"/>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371"/>
            <a:ext cx="1224116" cy="74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74863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7703" y="660754"/>
            <a:ext cx="11223523" cy="6093976"/>
          </a:xfrm>
          <a:prstGeom prst="rect">
            <a:avLst/>
          </a:prstGeom>
        </p:spPr>
        <p:txBody>
          <a:bodyPr wrap="square">
            <a:spAutoFit/>
          </a:bodyPr>
          <a:lstStyle/>
          <a:p>
            <a:pPr marL="342900" indent="-342900" algn="just">
              <a:buFont typeface="Wingdings" panose="05000000000000000000" pitchFamily="2" charset="2"/>
              <a:buChar char="ü"/>
            </a:pPr>
            <a:r>
              <a:rPr lang="ru-RU" sz="2500" dirty="0" smtClean="0">
                <a:latin typeface="Times New Roman" panose="02020603050405020304" pitchFamily="18" charset="0"/>
                <a:cs typeface="Times New Roman" panose="02020603050405020304" pitchFamily="18" charset="0"/>
              </a:rPr>
              <a:t>стремление </a:t>
            </a:r>
            <a:r>
              <a:rPr lang="ru-RU" sz="2500" dirty="0">
                <a:latin typeface="Times New Roman" panose="02020603050405020304" pitchFamily="18" charset="0"/>
                <a:cs typeface="Times New Roman" panose="02020603050405020304" pitchFamily="18" charset="0"/>
              </a:rPr>
              <a:t>компенсировать свои жизненные неудачи, неосуществившиеся мечты, или желание доказать свою крайнюю необходимость, незаменимость, “тяжесть бремени”, которое приходится </a:t>
            </a:r>
            <a:r>
              <a:rPr lang="ru-RU" sz="2500" dirty="0" smtClean="0">
                <a:latin typeface="Times New Roman" panose="02020603050405020304" pitchFamily="18" charset="0"/>
                <a:cs typeface="Times New Roman" panose="02020603050405020304" pitchFamily="18" charset="0"/>
              </a:rPr>
              <a:t>нести;</a:t>
            </a:r>
          </a:p>
          <a:p>
            <a:pPr marL="342900" indent="-342900" algn="just">
              <a:buFont typeface="Wingdings" panose="05000000000000000000" pitchFamily="2" charset="2"/>
              <a:buChar char="ü"/>
            </a:pPr>
            <a:r>
              <a:rPr lang="ru-RU" sz="2500" dirty="0" smtClean="0">
                <a:latin typeface="Times New Roman" panose="02020603050405020304" pitchFamily="18" charset="0"/>
                <a:cs typeface="Times New Roman" panose="02020603050405020304" pitchFamily="18" charset="0"/>
              </a:rPr>
              <a:t>непроизвольное </a:t>
            </a:r>
            <a:r>
              <a:rPr lang="ru-RU" sz="2500" dirty="0">
                <a:latin typeface="Times New Roman" panose="02020603050405020304" pitchFamily="18" charset="0"/>
                <a:cs typeface="Times New Roman" panose="02020603050405020304" pitchFamily="18" charset="0"/>
              </a:rPr>
              <a:t>копирование стиля взаимодействия собственных родителей</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i="1" dirty="0" smtClean="0">
                <a:latin typeface="Times New Roman" panose="02020603050405020304" pitchFamily="18" charset="0"/>
                <a:cs typeface="Times New Roman" panose="02020603050405020304" pitchFamily="18" charset="0"/>
              </a:rPr>
              <a:t>Задание №2. </a:t>
            </a:r>
            <a:r>
              <a:rPr lang="ru-RU" sz="2500" dirty="0" smtClean="0">
                <a:latin typeface="Times New Roman" panose="02020603050405020304" pitchFamily="18" charset="0"/>
                <a:cs typeface="Times New Roman" panose="02020603050405020304" pitchFamily="18" charset="0"/>
              </a:rPr>
              <a:t>Индивидуальная </a:t>
            </a:r>
            <a:r>
              <a:rPr lang="ru-RU" sz="2500" dirty="0">
                <a:latin typeface="Times New Roman" panose="02020603050405020304" pitchFamily="18" charset="0"/>
                <a:cs typeface="Times New Roman" panose="02020603050405020304" pitchFamily="18" charset="0"/>
              </a:rPr>
              <a:t>работа с активизирующим опросником “Высказывания родителей” </a:t>
            </a:r>
            <a:r>
              <a:rPr lang="ru-RU" sz="2500" dirty="0" smtClean="0">
                <a:latin typeface="Times New Roman" panose="02020603050405020304" pitchFamily="18" charset="0"/>
                <a:cs typeface="Times New Roman" panose="02020603050405020304" pitchFamily="18" charset="0"/>
              </a:rPr>
              <a:t>. Отметьте </a:t>
            </a:r>
            <a:r>
              <a:rPr lang="ru-RU" sz="2500" dirty="0">
                <a:latin typeface="Times New Roman" panose="02020603050405020304" pitchFamily="18" charset="0"/>
                <a:cs typeface="Times New Roman" panose="02020603050405020304" pitchFamily="18" charset="0"/>
              </a:rPr>
              <a:t>фразы, которые вы слышали</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1600" dirty="0">
                <a:latin typeface="Times New Roman" panose="02020603050405020304" pitchFamily="18" charset="0"/>
                <a:cs typeface="Times New Roman" panose="02020603050405020304" pitchFamily="18" charset="0"/>
              </a:rPr>
              <a:t>1.    Горюшко ты мое. </a:t>
            </a:r>
          </a:p>
          <a:p>
            <a:pPr indent="449263" algn="just"/>
            <a:r>
              <a:rPr lang="ru-RU" sz="1600" dirty="0">
                <a:latin typeface="Times New Roman" panose="02020603050405020304" pitchFamily="18" charset="0"/>
                <a:cs typeface="Times New Roman" panose="02020603050405020304" pitchFamily="18" charset="0"/>
              </a:rPr>
              <a:t>2.    Глаза бы мои на тебя не глядели. </a:t>
            </a:r>
          </a:p>
          <a:p>
            <a:pPr indent="449263" algn="just"/>
            <a:r>
              <a:rPr lang="ru-RU" sz="1600" dirty="0">
                <a:latin typeface="Times New Roman" panose="02020603050405020304" pitchFamily="18" charset="0"/>
                <a:cs typeface="Times New Roman" panose="02020603050405020304" pitchFamily="18" charset="0"/>
              </a:rPr>
              <a:t>3.    За что мне такое наказание?</a:t>
            </a:r>
          </a:p>
          <a:p>
            <a:pPr indent="449263" algn="just"/>
            <a:r>
              <a:rPr lang="ru-RU" sz="1600" dirty="0">
                <a:latin typeface="Times New Roman" panose="02020603050405020304" pitchFamily="18" charset="0"/>
                <a:cs typeface="Times New Roman" panose="02020603050405020304" pitchFamily="18" charset="0"/>
              </a:rPr>
              <a:t>4.    Ты не рассуждай, а делай, что тебе говорят. </a:t>
            </a:r>
          </a:p>
          <a:p>
            <a:pPr indent="449263" algn="just"/>
            <a:r>
              <a:rPr lang="ru-RU" sz="1600" dirty="0" smtClean="0">
                <a:latin typeface="Times New Roman" panose="02020603050405020304" pitchFamily="18" charset="0"/>
                <a:cs typeface="Times New Roman" panose="02020603050405020304" pitchFamily="18" charset="0"/>
              </a:rPr>
              <a:t>5.    Когда же ты, наконец, поумнеешь?</a:t>
            </a:r>
          </a:p>
          <a:p>
            <a:pPr indent="449263" algn="just"/>
            <a:r>
              <a:rPr lang="ru-RU" sz="1600" dirty="0" smtClean="0">
                <a:latin typeface="Times New Roman" panose="02020603050405020304" pitchFamily="18" charset="0"/>
                <a:cs typeface="Times New Roman" panose="02020603050405020304" pitchFamily="18" charset="0"/>
              </a:rPr>
              <a:t>6</a:t>
            </a:r>
            <a:r>
              <a:rPr lang="ru-RU" sz="1600" dirty="0">
                <a:latin typeface="Times New Roman" panose="02020603050405020304" pitchFamily="18" charset="0"/>
                <a:cs typeface="Times New Roman" panose="02020603050405020304" pitchFamily="18" charset="0"/>
              </a:rPr>
              <a:t>.    Пора бы уже стать </a:t>
            </a:r>
            <a:r>
              <a:rPr lang="ru-RU" sz="1600" dirty="0" smtClean="0">
                <a:latin typeface="Times New Roman" panose="02020603050405020304" pitchFamily="18" charset="0"/>
                <a:cs typeface="Times New Roman" panose="02020603050405020304" pitchFamily="18" charset="0"/>
              </a:rPr>
              <a:t>самостоятельным</a:t>
            </a:r>
            <a:r>
              <a:rPr lang="ru-RU" sz="1600" dirty="0">
                <a:latin typeface="Times New Roman" panose="02020603050405020304" pitchFamily="18" charset="0"/>
                <a:cs typeface="Times New Roman" panose="02020603050405020304" pitchFamily="18" charset="0"/>
              </a:rPr>
              <a:t>, ведешь себя, как маленький. </a:t>
            </a:r>
          </a:p>
          <a:p>
            <a:pPr indent="449263" algn="just"/>
            <a:r>
              <a:rPr lang="ru-RU" sz="1600" dirty="0">
                <a:latin typeface="Times New Roman" panose="02020603050405020304" pitchFamily="18" charset="0"/>
                <a:cs typeface="Times New Roman" panose="02020603050405020304" pitchFamily="18" charset="0"/>
              </a:rPr>
              <a:t>7.    Ты у меня слабенький. </a:t>
            </a:r>
          </a:p>
          <a:p>
            <a:pPr indent="449263" algn="just"/>
            <a:r>
              <a:rPr lang="ru-RU" sz="1600" dirty="0">
                <a:latin typeface="Times New Roman" panose="02020603050405020304" pitchFamily="18" charset="0"/>
                <a:cs typeface="Times New Roman" panose="02020603050405020304" pitchFamily="18" charset="0"/>
              </a:rPr>
              <a:t>8.    Да что ты бьешься, у тебя все равно ничего не получится. </a:t>
            </a:r>
          </a:p>
          <a:p>
            <a:pPr indent="449263" algn="just"/>
            <a:r>
              <a:rPr lang="ru-RU" sz="1600" dirty="0">
                <a:latin typeface="Times New Roman" panose="02020603050405020304" pitchFamily="18" charset="0"/>
                <a:cs typeface="Times New Roman" panose="02020603050405020304" pitchFamily="18" charset="0"/>
              </a:rPr>
              <a:t>9.   Тебе чего, больше всех надо?</a:t>
            </a:r>
          </a:p>
          <a:p>
            <a:pPr indent="449263" algn="just"/>
            <a:r>
              <a:rPr lang="ru-RU" sz="1600" dirty="0">
                <a:latin typeface="Times New Roman" panose="02020603050405020304" pitchFamily="18" charset="0"/>
                <a:cs typeface="Times New Roman" panose="02020603050405020304" pitchFamily="18" charset="0"/>
              </a:rPr>
              <a:t>10.   Не высовывайся. </a:t>
            </a:r>
          </a:p>
          <a:p>
            <a:pPr indent="449263" algn="just"/>
            <a:r>
              <a:rPr lang="ru-RU" sz="1600" dirty="0">
                <a:latin typeface="Times New Roman" panose="02020603050405020304" pitchFamily="18" charset="0"/>
                <a:cs typeface="Times New Roman" panose="02020603050405020304" pitchFamily="18" charset="0"/>
              </a:rPr>
              <a:t>11.   Мне не нужен такой плохой мальчик (девочка). </a:t>
            </a:r>
          </a:p>
          <a:p>
            <a:pPr indent="449263" algn="just"/>
            <a:r>
              <a:rPr lang="ru-RU" sz="1600" dirty="0">
                <a:latin typeface="Times New Roman" panose="02020603050405020304" pitchFamily="18" charset="0"/>
                <a:cs typeface="Times New Roman" panose="02020603050405020304" pitchFamily="18" charset="0"/>
              </a:rPr>
              <a:t>12.   Сколько тревог и лишений ты мне принес?</a:t>
            </a:r>
          </a:p>
          <a:p>
            <a:pPr indent="449263" algn="just"/>
            <a:r>
              <a:rPr lang="ru-RU" sz="1600" dirty="0">
                <a:latin typeface="Times New Roman" panose="02020603050405020304" pitchFamily="18" charset="0"/>
                <a:cs typeface="Times New Roman" panose="02020603050405020304" pitchFamily="18" charset="0"/>
              </a:rPr>
              <a:t>13.   Чтоб ты сквозь землю провалился!</a:t>
            </a:r>
          </a:p>
          <a:p>
            <a:pPr indent="449263" algn="just"/>
            <a:r>
              <a:rPr lang="ru-RU" sz="1600" dirty="0">
                <a:latin typeface="Times New Roman" panose="02020603050405020304" pitchFamily="18" charset="0"/>
                <a:cs typeface="Times New Roman" panose="02020603050405020304" pitchFamily="18" charset="0"/>
              </a:rPr>
              <a:t>14.   Из-за тебя я замуж не вышла. </a:t>
            </a:r>
          </a:p>
          <a:p>
            <a:pPr indent="449263" algn="just"/>
            <a:r>
              <a:rPr lang="ru-RU" sz="1600" dirty="0">
                <a:latin typeface="Times New Roman" panose="02020603050405020304" pitchFamily="18" charset="0"/>
                <a:cs typeface="Times New Roman" panose="02020603050405020304" pitchFamily="18" charset="0"/>
              </a:rPr>
              <a:t>15.   Из-за тебя я чего-то не достигла, не добилась в жизни. </a:t>
            </a:r>
          </a:p>
        </p:txBody>
      </p:sp>
      <p:sp>
        <p:nvSpPr>
          <p:cNvPr id="3" name="Номер слайда 2"/>
          <p:cNvSpPr>
            <a:spLocks noGrp="1"/>
          </p:cNvSpPr>
          <p:nvPr>
            <p:ph type="sldNum" sz="quarter" idx="12"/>
          </p:nvPr>
        </p:nvSpPr>
        <p:spPr/>
        <p:txBody>
          <a:bodyPr/>
          <a:lstStyle/>
          <a:p>
            <a:fld id="{5D38466B-DEE6-4334-8400-331435FCFD1B}" type="slidenum">
              <a:rPr lang="ru-RU" smtClean="0"/>
              <a:t>28</a:t>
            </a:fld>
            <a:endParaRPr lang="ru-RU"/>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371"/>
            <a:ext cx="1224116" cy="74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6659105" y="3107578"/>
            <a:ext cx="6096000" cy="3539430"/>
          </a:xfrm>
          <a:prstGeom prst="rect">
            <a:avLst/>
          </a:prstGeom>
        </p:spPr>
        <p:txBody>
          <a:bodyPr>
            <a:spAutoFit/>
          </a:bodyPr>
          <a:lstStyle/>
          <a:p>
            <a:pPr indent="449263" algn="just"/>
            <a:r>
              <a:rPr lang="ru-RU" sz="1600" dirty="0">
                <a:latin typeface="Times New Roman" panose="02020603050405020304" pitchFamily="18" charset="0"/>
                <a:cs typeface="Times New Roman" panose="02020603050405020304" pitchFamily="18" charset="0"/>
              </a:rPr>
              <a:t>16.   Я все тебе отдала, из-за тебя я заболела. </a:t>
            </a:r>
          </a:p>
          <a:p>
            <a:pPr indent="449263" algn="just"/>
            <a:r>
              <a:rPr lang="ru-RU" sz="1600" dirty="0">
                <a:latin typeface="Times New Roman" panose="02020603050405020304" pitchFamily="18" charset="0"/>
                <a:cs typeface="Times New Roman" panose="02020603050405020304" pitchFamily="18" charset="0"/>
              </a:rPr>
              <a:t>17.   Ты мне мешаешь жить!</a:t>
            </a:r>
          </a:p>
          <a:p>
            <a:pPr indent="449263" algn="just"/>
            <a:r>
              <a:rPr lang="ru-RU" sz="1600" dirty="0">
                <a:latin typeface="Times New Roman" panose="02020603050405020304" pitchFamily="18" charset="0"/>
                <a:cs typeface="Times New Roman" panose="02020603050405020304" pitchFamily="18" charset="0"/>
              </a:rPr>
              <a:t>18.   Ты уже не ребенок, чтобы. . . </a:t>
            </a:r>
          </a:p>
          <a:p>
            <a:pPr indent="449263" algn="just"/>
            <a:r>
              <a:rPr lang="ru-RU" sz="1600" dirty="0">
                <a:latin typeface="Times New Roman" panose="02020603050405020304" pitchFamily="18" charset="0"/>
                <a:cs typeface="Times New Roman" panose="02020603050405020304" pitchFamily="18" charset="0"/>
              </a:rPr>
              <a:t>19.   Ты уже большой, пора знать!</a:t>
            </a:r>
          </a:p>
          <a:p>
            <a:pPr indent="449263" algn="just"/>
            <a:r>
              <a:rPr lang="ru-RU" sz="1600" dirty="0">
                <a:latin typeface="Times New Roman" panose="02020603050405020304" pitchFamily="18" charset="0"/>
                <a:cs typeface="Times New Roman" panose="02020603050405020304" pitchFamily="18" charset="0"/>
              </a:rPr>
              <a:t>20.  Ты моя единственная опора. . ,</a:t>
            </a:r>
          </a:p>
          <a:p>
            <a:pPr indent="449263" algn="just"/>
            <a:r>
              <a:rPr lang="ru-RU" sz="1600" dirty="0">
                <a:latin typeface="Times New Roman" panose="02020603050405020304" pitchFamily="18" charset="0"/>
                <a:cs typeface="Times New Roman" panose="02020603050405020304" pitchFamily="18" charset="0"/>
              </a:rPr>
              <a:t>21.  Мама тебя никогда не бросит. </a:t>
            </a:r>
          </a:p>
          <a:p>
            <a:pPr indent="449263" algn="just"/>
            <a:r>
              <a:rPr lang="ru-RU" sz="1600" dirty="0">
                <a:latin typeface="Times New Roman" panose="02020603050405020304" pitchFamily="18" charset="0"/>
                <a:cs typeface="Times New Roman" panose="02020603050405020304" pitchFamily="18" charset="0"/>
              </a:rPr>
              <a:t>22.   Не торопись взрослеть. </a:t>
            </a:r>
          </a:p>
          <a:p>
            <a:pPr indent="449263" algn="just"/>
            <a:r>
              <a:rPr lang="ru-RU" sz="1600" dirty="0">
                <a:latin typeface="Times New Roman" panose="02020603050405020304" pitchFamily="18" charset="0"/>
                <a:cs typeface="Times New Roman" panose="02020603050405020304" pitchFamily="18" charset="0"/>
              </a:rPr>
              <a:t>23.   Ты еще мала, чтобы краситься. </a:t>
            </a:r>
          </a:p>
          <a:p>
            <a:pPr indent="449263" algn="just"/>
            <a:r>
              <a:rPr lang="ru-RU" sz="1600" dirty="0">
                <a:latin typeface="Times New Roman" panose="02020603050405020304" pitchFamily="18" charset="0"/>
                <a:cs typeface="Times New Roman" panose="02020603050405020304" pitchFamily="18" charset="0"/>
              </a:rPr>
              <a:t>24.   Не умничай! Ишь чего выдумала!</a:t>
            </a:r>
          </a:p>
          <a:p>
            <a:pPr indent="449263" algn="just"/>
            <a:r>
              <a:rPr lang="ru-RU" sz="1600" dirty="0">
                <a:latin typeface="Times New Roman" panose="02020603050405020304" pitchFamily="18" charset="0"/>
                <a:cs typeface="Times New Roman" panose="02020603050405020304" pitchFamily="18" charset="0"/>
              </a:rPr>
              <a:t>25.   Не думай об этом, забудь. </a:t>
            </a:r>
          </a:p>
          <a:p>
            <a:pPr indent="449263" algn="just"/>
            <a:r>
              <a:rPr lang="ru-RU" sz="1600" dirty="0" smtClean="0">
                <a:latin typeface="Times New Roman" panose="02020603050405020304" pitchFamily="18" charset="0"/>
                <a:cs typeface="Times New Roman" panose="02020603050405020304" pitchFamily="18" charset="0"/>
              </a:rPr>
              <a:t>26.   Как </a:t>
            </a:r>
            <a:r>
              <a:rPr lang="ru-RU" sz="1600" dirty="0">
                <a:latin typeface="Times New Roman" panose="02020603050405020304" pitchFamily="18" charset="0"/>
                <a:cs typeface="Times New Roman" panose="02020603050405020304" pitchFamily="18" charset="0"/>
              </a:rPr>
              <a:t>тебе не стыдно бояться собаку, она же </a:t>
            </a:r>
            <a:endParaRPr lang="ru-RU" sz="1600" dirty="0" smtClean="0">
              <a:latin typeface="Times New Roman" panose="02020603050405020304" pitchFamily="18" charset="0"/>
              <a:cs typeface="Times New Roman" panose="02020603050405020304" pitchFamily="18" charset="0"/>
            </a:endParaRPr>
          </a:p>
          <a:p>
            <a:pPr indent="449263" algn="just"/>
            <a:r>
              <a:rPr lang="ru-RU" sz="1600" dirty="0" smtClean="0">
                <a:latin typeface="Times New Roman" panose="02020603050405020304" pitchFamily="18" charset="0"/>
                <a:cs typeface="Times New Roman" panose="02020603050405020304" pitchFamily="18" charset="0"/>
              </a:rPr>
              <a:t>не </a:t>
            </a:r>
            <a:r>
              <a:rPr lang="ru-RU" sz="1600" dirty="0">
                <a:latin typeface="Times New Roman" panose="02020603050405020304" pitchFamily="18" charset="0"/>
                <a:cs typeface="Times New Roman" panose="02020603050405020304" pitchFamily="18" charset="0"/>
              </a:rPr>
              <a:t>кусается. </a:t>
            </a:r>
          </a:p>
          <a:p>
            <a:pPr indent="449263" algn="just"/>
            <a:r>
              <a:rPr lang="ru-RU" sz="1600" dirty="0">
                <a:latin typeface="Times New Roman" panose="02020603050405020304" pitchFamily="18" charset="0"/>
                <a:cs typeface="Times New Roman" panose="02020603050405020304" pitchFamily="18" charset="0"/>
              </a:rPr>
              <a:t>27.   Как ты смеешь злиться на учителя?</a:t>
            </a:r>
          </a:p>
          <a:p>
            <a:pPr indent="449263" algn="just"/>
            <a:r>
              <a:rPr lang="ru-RU" sz="1600" dirty="0">
                <a:latin typeface="Times New Roman" panose="02020603050405020304" pitchFamily="18" charset="0"/>
                <a:cs typeface="Times New Roman" panose="02020603050405020304" pitchFamily="18" charset="0"/>
              </a:rPr>
              <a:t>28.   Не сахарный, не растаешь!</a:t>
            </a:r>
          </a:p>
        </p:txBody>
      </p:sp>
    </p:spTree>
    <p:extLst>
      <p:ext uri="{BB962C8B-B14F-4D97-AF65-F5344CB8AC3E}">
        <p14:creationId xmlns:p14="http://schemas.microsoft.com/office/powerpoint/2010/main" val="15286012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7703" y="660754"/>
            <a:ext cx="11223523" cy="5478423"/>
          </a:xfrm>
          <a:prstGeom prst="rect">
            <a:avLst/>
          </a:prstGeom>
        </p:spPr>
        <p:txBody>
          <a:bodyPr wrap="square">
            <a:spAutoFit/>
          </a:bodyPr>
          <a:lstStyle/>
          <a:p>
            <a:pPr indent="449263" algn="just"/>
            <a:r>
              <a:rPr lang="ru-RU" sz="2500" dirty="0" smtClean="0">
                <a:latin typeface="Times New Roman" panose="02020603050405020304" pitchFamily="18" charset="0"/>
                <a:cs typeface="Times New Roman" panose="02020603050405020304" pitchFamily="18" charset="0"/>
              </a:rPr>
              <a:t>Что </a:t>
            </a:r>
            <a:r>
              <a:rPr lang="ru-RU" sz="2500" dirty="0">
                <a:latin typeface="Times New Roman" panose="02020603050405020304" pitchFamily="18" charset="0"/>
                <a:cs typeface="Times New Roman" panose="02020603050405020304" pitchFamily="18" charset="0"/>
              </a:rPr>
              <a:t>на самом деле стоит за этими высказываниями</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Коллективное обсуждение: Что на самом деле стоит за каждым из этих высказываний</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Коллективное обсуждение способов </a:t>
            </a:r>
            <a:r>
              <a:rPr lang="ru-RU" sz="2500" dirty="0" err="1">
                <a:latin typeface="Times New Roman" panose="02020603050405020304" pitchFamily="18" charset="0"/>
                <a:cs typeface="Times New Roman" panose="02020603050405020304" pitchFamily="18" charset="0"/>
              </a:rPr>
              <a:t>безоценочной</a:t>
            </a:r>
            <a:r>
              <a:rPr lang="ru-RU" sz="2500" dirty="0">
                <a:latin typeface="Times New Roman" panose="02020603050405020304" pitchFamily="18" charset="0"/>
                <a:cs typeface="Times New Roman" panose="02020603050405020304" pitchFamily="18" charset="0"/>
              </a:rPr>
              <a:t> коммуникации в ситуациях: ребенок принес готовый рисунок, и молоко пролилось</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smtClean="0">
                <a:latin typeface="Times New Roman" panose="02020603050405020304" pitchFamily="18" charset="0"/>
                <a:cs typeface="Times New Roman" panose="02020603050405020304" pitchFamily="18" charset="0"/>
              </a:rPr>
              <a:t>ВЫВОДЫ</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Если мы обвиняем, то ребенок вынужден обороняться</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Если мы констатируем факт (“игрушка сломалась”, “молоко пролилось</a:t>
            </a:r>
            <a:r>
              <a:rPr lang="ru-RU" sz="2500" dirty="0" smtClean="0">
                <a:latin typeface="Times New Roman" panose="02020603050405020304" pitchFamily="18" charset="0"/>
                <a:cs typeface="Times New Roman" panose="02020603050405020304" pitchFamily="18" charset="0"/>
              </a:rPr>
              <a:t>”... </a:t>
            </a:r>
            <a:r>
              <a:rPr lang="ru-RU" sz="2500" dirty="0">
                <a:latin typeface="Times New Roman" panose="02020603050405020304" pitchFamily="18" charset="0"/>
                <a:cs typeface="Times New Roman" panose="02020603050405020304" pitchFamily="18" charset="0"/>
              </a:rPr>
              <a:t>) у него появляется выбор</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Если мы оцениваем, мы загоняем ребенка в ловушку (ловушка – роль называется “тупица” или “гений</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Что дает освобождение от оценки и чувства вины? ЧУВСТВО БЕЗОПАСНОСТИ. Если мы называем то, что видим и слышим, мы открываем перспективу роста.</a:t>
            </a:r>
          </a:p>
        </p:txBody>
      </p:sp>
      <p:sp>
        <p:nvSpPr>
          <p:cNvPr id="3" name="Номер слайда 2"/>
          <p:cNvSpPr>
            <a:spLocks noGrp="1"/>
          </p:cNvSpPr>
          <p:nvPr>
            <p:ph type="sldNum" sz="quarter" idx="12"/>
          </p:nvPr>
        </p:nvSpPr>
        <p:spPr/>
        <p:txBody>
          <a:bodyPr/>
          <a:lstStyle/>
          <a:p>
            <a:fld id="{5D38466B-DEE6-4334-8400-331435FCFD1B}" type="slidenum">
              <a:rPr lang="ru-RU" smtClean="0"/>
              <a:t>29</a:t>
            </a:fld>
            <a:endParaRPr lang="ru-RU"/>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371"/>
            <a:ext cx="1224116" cy="74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36655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7703" y="660754"/>
            <a:ext cx="11223523" cy="477054"/>
          </a:xfrm>
          <a:prstGeom prst="rect">
            <a:avLst/>
          </a:prstGeom>
        </p:spPr>
        <p:txBody>
          <a:bodyPr wrap="square">
            <a:spAutoFit/>
          </a:bodyPr>
          <a:lstStyle/>
          <a:p>
            <a:pPr indent="449263" algn="just"/>
            <a:r>
              <a:rPr lang="ru-RU" sz="2500" dirty="0" smtClean="0">
                <a:latin typeface="Times New Roman" panose="02020603050405020304" pitchFamily="18" charset="0"/>
                <a:cs typeface="Times New Roman" panose="02020603050405020304" pitchFamily="18" charset="0"/>
              </a:rPr>
              <a:t>Этапы </a:t>
            </a:r>
            <a:r>
              <a:rPr lang="ru-RU" sz="2500" dirty="0">
                <a:latin typeface="Times New Roman" panose="02020603050405020304" pitchFamily="18" charset="0"/>
                <a:cs typeface="Times New Roman" panose="02020603050405020304" pitchFamily="18" charset="0"/>
              </a:rPr>
              <a:t>реализации программы:</a:t>
            </a:r>
          </a:p>
        </p:txBody>
      </p:sp>
      <p:sp>
        <p:nvSpPr>
          <p:cNvPr id="3" name="Номер слайда 2"/>
          <p:cNvSpPr>
            <a:spLocks noGrp="1"/>
          </p:cNvSpPr>
          <p:nvPr>
            <p:ph type="sldNum" sz="quarter" idx="12"/>
          </p:nvPr>
        </p:nvSpPr>
        <p:spPr/>
        <p:txBody>
          <a:bodyPr/>
          <a:lstStyle/>
          <a:p>
            <a:fld id="{5D38466B-DEE6-4334-8400-331435FCFD1B}" type="slidenum">
              <a:rPr lang="ru-RU" smtClean="0"/>
              <a:t>3</a:t>
            </a:fld>
            <a:endParaRPr lang="ru-RU"/>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371"/>
            <a:ext cx="1224116" cy="74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Рисунок 3"/>
          <p:cNvPicPr>
            <a:picLocks noChangeAspect="1"/>
          </p:cNvPicPr>
          <p:nvPr/>
        </p:nvPicPr>
        <p:blipFill>
          <a:blip r:embed="rId4"/>
          <a:stretch>
            <a:fillRect/>
          </a:stretch>
        </p:blipFill>
        <p:spPr>
          <a:xfrm>
            <a:off x="427703" y="1216012"/>
            <a:ext cx="11380822" cy="5140338"/>
          </a:xfrm>
          <a:prstGeom prst="rect">
            <a:avLst/>
          </a:prstGeom>
        </p:spPr>
      </p:pic>
    </p:spTree>
    <p:extLst>
      <p:ext uri="{BB962C8B-B14F-4D97-AF65-F5344CB8AC3E}">
        <p14:creationId xmlns:p14="http://schemas.microsoft.com/office/powerpoint/2010/main" val="7003800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7703" y="660754"/>
            <a:ext cx="11223523" cy="5093702"/>
          </a:xfrm>
          <a:prstGeom prst="rect">
            <a:avLst/>
          </a:prstGeom>
        </p:spPr>
        <p:txBody>
          <a:bodyPr wrap="square">
            <a:spAutoFit/>
          </a:bodyPr>
          <a:lstStyle/>
          <a:p>
            <a:pPr indent="449263" algn="just"/>
            <a:r>
              <a:rPr lang="ru-RU" sz="2500" b="1" dirty="0">
                <a:latin typeface="Times New Roman" panose="02020603050405020304" pitchFamily="18" charset="0"/>
                <a:cs typeface="Times New Roman" panose="02020603050405020304" pitchFamily="18" charset="0"/>
              </a:rPr>
              <a:t>Занятие по теме </a:t>
            </a:r>
            <a:r>
              <a:rPr lang="ru-RU" sz="2500" b="1" dirty="0" smtClean="0">
                <a:latin typeface="Times New Roman" panose="02020603050405020304" pitchFamily="18" charset="0"/>
                <a:cs typeface="Times New Roman" panose="02020603050405020304" pitchFamily="18" charset="0"/>
              </a:rPr>
              <a:t>«Три </a:t>
            </a:r>
            <a:r>
              <a:rPr lang="ru-RU" sz="2500" b="1" dirty="0">
                <a:latin typeface="Times New Roman" panose="02020603050405020304" pitchFamily="18" charset="0"/>
                <a:cs typeface="Times New Roman" panose="02020603050405020304" pitchFamily="18" charset="0"/>
              </a:rPr>
              <a:t>кита </a:t>
            </a:r>
            <a:r>
              <a:rPr lang="ru-RU" sz="2500" b="1" dirty="0" smtClean="0">
                <a:latin typeface="Times New Roman" panose="02020603050405020304" pitchFamily="18" charset="0"/>
                <a:cs typeface="Times New Roman" panose="02020603050405020304" pitchFamily="18" charset="0"/>
              </a:rPr>
              <a:t>общения. Признание </a:t>
            </a:r>
            <a:r>
              <a:rPr lang="ru-RU" sz="2500" b="1" dirty="0">
                <a:latin typeface="Times New Roman" panose="02020603050405020304" pitchFamily="18" charset="0"/>
                <a:cs typeface="Times New Roman" panose="02020603050405020304" pitchFamily="18" charset="0"/>
              </a:rPr>
              <a:t>чувств, право </a:t>
            </a:r>
            <a:r>
              <a:rPr lang="ru-RU" sz="2500" b="1" dirty="0" smtClean="0">
                <a:latin typeface="Times New Roman" panose="02020603050405020304" pitchFamily="18" charset="0"/>
                <a:cs typeface="Times New Roman" panose="02020603050405020304" pitchFamily="18" charset="0"/>
              </a:rPr>
              <a:t>выбора»</a:t>
            </a:r>
            <a:endParaRPr lang="ru-RU" sz="2500" b="1"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Цель: обучение навыкам эффективного </a:t>
            </a:r>
            <a:r>
              <a:rPr lang="ru-RU" sz="2500" dirty="0" smtClean="0">
                <a:latin typeface="Times New Roman" panose="02020603050405020304" pitchFamily="18" charset="0"/>
                <a:cs typeface="Times New Roman" panose="02020603050405020304" pitchFamily="18" charset="0"/>
              </a:rPr>
              <a:t>взаимодействия.</a:t>
            </a:r>
            <a:endParaRPr lang="ru-RU" sz="2500" dirty="0">
              <a:latin typeface="Times New Roman" panose="02020603050405020304" pitchFamily="18" charset="0"/>
              <a:cs typeface="Times New Roman" panose="02020603050405020304" pitchFamily="18" charset="0"/>
            </a:endParaRPr>
          </a:p>
          <a:p>
            <a:pPr indent="449263" algn="just"/>
            <a:r>
              <a:rPr lang="ru-RU" sz="2500" dirty="0" smtClean="0">
                <a:latin typeface="Times New Roman" panose="02020603050405020304" pitchFamily="18" charset="0"/>
                <a:cs typeface="Times New Roman" panose="02020603050405020304" pitchFamily="18" charset="0"/>
              </a:rPr>
              <a:t>Сообщение психолога. Мы </a:t>
            </a:r>
            <a:r>
              <a:rPr lang="ru-RU" sz="2500" dirty="0">
                <a:latin typeface="Times New Roman" panose="02020603050405020304" pitchFamily="18" charset="0"/>
                <a:cs typeface="Times New Roman" panose="02020603050405020304" pitchFamily="18" charset="0"/>
              </a:rPr>
              <a:t>познакомились с принципом, который можно считать основой взаимоотношений с ребенком – </a:t>
            </a:r>
            <a:r>
              <a:rPr lang="ru-RU" sz="2500" dirty="0" err="1">
                <a:latin typeface="Times New Roman" panose="02020603050405020304" pitchFamily="18" charset="0"/>
                <a:cs typeface="Times New Roman" panose="02020603050405020304" pitchFamily="18" charset="0"/>
              </a:rPr>
              <a:t>безоценочным</a:t>
            </a:r>
            <a:r>
              <a:rPr lang="ru-RU" sz="2500" dirty="0">
                <a:latin typeface="Times New Roman" panose="02020603050405020304" pitchFamily="18" charset="0"/>
                <a:cs typeface="Times New Roman" panose="02020603050405020304" pitchFamily="18" charset="0"/>
              </a:rPr>
              <a:t>, безусловным принятием. </a:t>
            </a:r>
            <a:r>
              <a:rPr lang="ru-RU" sz="2500" dirty="0" smtClean="0">
                <a:latin typeface="Times New Roman" panose="02020603050405020304" pitchFamily="18" charset="0"/>
                <a:cs typeface="Times New Roman" panose="02020603050405020304" pitchFamily="18" charset="0"/>
              </a:rPr>
              <a:t>Скажите, </a:t>
            </a:r>
            <a:r>
              <a:rPr lang="ru-RU" sz="2500" dirty="0">
                <a:latin typeface="Times New Roman" panose="02020603050405020304" pitchFamily="18" charset="0"/>
                <a:cs typeface="Times New Roman" panose="02020603050405020304" pitchFamily="18" charset="0"/>
              </a:rPr>
              <a:t>а почему важно слышать своего </a:t>
            </a:r>
            <a:r>
              <a:rPr lang="ru-RU" sz="2500" dirty="0" smtClean="0">
                <a:latin typeface="Times New Roman" panose="02020603050405020304" pitchFamily="18" charset="0"/>
                <a:cs typeface="Times New Roman" panose="02020603050405020304" pitchFamily="18" charset="0"/>
              </a:rPr>
              <a:t>ребенка? Что </a:t>
            </a:r>
            <a:r>
              <a:rPr lang="ru-RU" sz="2500" dirty="0">
                <a:latin typeface="Times New Roman" panose="02020603050405020304" pitchFamily="18" charset="0"/>
                <a:cs typeface="Times New Roman" panose="02020603050405020304" pitchFamily="18" charset="0"/>
              </a:rPr>
              <a:t>чувствует человек, которого внимательно слушают? (что его пытаются понять, понять, что он переживает и чувствует</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smtClean="0">
                <a:latin typeface="Times New Roman" panose="02020603050405020304" pitchFamily="18" charset="0"/>
                <a:cs typeface="Times New Roman" panose="02020603050405020304" pitchFamily="18" charset="0"/>
              </a:rPr>
              <a:t>Родители делают ВЫВОД</a:t>
            </a:r>
            <a:r>
              <a:rPr lang="ru-RU" sz="2500" dirty="0">
                <a:latin typeface="Times New Roman" panose="02020603050405020304" pitchFamily="18" charset="0"/>
                <a:cs typeface="Times New Roman" panose="02020603050405020304" pitchFamily="18" charset="0"/>
              </a:rPr>
              <a:t>: когда умеешь слушать другого человека, он чувствует себя значимым, ценным и принятым и относится к себе с тем же уважением. Правильное слушание гораздо более верный способ обрести друга, чем постоянное стремление показать себя в лучшем свете. У человека научившегося правильно слушать, появляется возможность испытывать то, что в психологии называется эмпатической связью между людьми</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30</a:t>
            </a:fld>
            <a:endParaRPr lang="ru-RU"/>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371"/>
            <a:ext cx="1224116" cy="74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03451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7703" y="660754"/>
            <a:ext cx="11223523" cy="5709255"/>
          </a:xfrm>
          <a:prstGeom prst="rect">
            <a:avLst/>
          </a:prstGeom>
        </p:spPr>
        <p:txBody>
          <a:bodyPr wrap="square">
            <a:spAutoFit/>
          </a:bodyPr>
          <a:lstStyle/>
          <a:p>
            <a:pPr indent="449263" algn="just"/>
            <a:r>
              <a:rPr lang="ru-RU" sz="2500" i="1" dirty="0" smtClean="0">
                <a:latin typeface="Times New Roman" panose="02020603050405020304" pitchFamily="18" charset="0"/>
                <a:cs typeface="Times New Roman" panose="02020603050405020304" pitchFamily="18" charset="0"/>
              </a:rPr>
              <a:t>Задание №1. </a:t>
            </a:r>
            <a:r>
              <a:rPr lang="ru-RU" sz="2500" dirty="0">
                <a:latin typeface="Times New Roman" panose="02020603050405020304" pitchFamily="18" charset="0"/>
                <a:cs typeface="Times New Roman" panose="02020603050405020304" pitchFamily="18" charset="0"/>
              </a:rPr>
              <a:t>Представьте себе, что у вас на работе произошел серьезный конфликт с начальником. Вы пришли домой, и позвонили подруге или рассказали об этом близким. Какой ответ эмоционально вы примите положительно, а какой отрицательно? </a:t>
            </a:r>
            <a:r>
              <a:rPr lang="ru-RU" sz="2500" dirty="0" smtClean="0">
                <a:latin typeface="Times New Roman" panose="02020603050405020304" pitchFamily="18" charset="0"/>
                <a:cs typeface="Times New Roman" panose="02020603050405020304" pitchFamily="18" charset="0"/>
              </a:rPr>
              <a:t>Что </a:t>
            </a:r>
            <a:r>
              <a:rPr lang="ru-RU" sz="2500" dirty="0">
                <a:latin typeface="Times New Roman" panose="02020603050405020304" pitchFamily="18" charset="0"/>
                <a:cs typeface="Times New Roman" panose="02020603050405020304" pitchFamily="18" charset="0"/>
              </a:rPr>
              <a:t>вы почувствовали, прочитав типичные ответы </a:t>
            </a:r>
            <a:r>
              <a:rPr lang="ru-RU" sz="2500" dirty="0" smtClean="0">
                <a:latin typeface="Times New Roman" panose="02020603050405020304" pitchFamily="18" charset="0"/>
                <a:cs typeface="Times New Roman" panose="02020603050405020304" pitchFamily="18" charset="0"/>
              </a:rPr>
              <a:t>людей</a:t>
            </a:r>
            <a:r>
              <a:rPr lang="ru-RU" sz="2500" dirty="0">
                <a:latin typeface="Times New Roman" panose="02020603050405020304" pitchFamily="18" charset="0"/>
                <a:cs typeface="Times New Roman" panose="02020603050405020304" pitchFamily="18" charset="0"/>
              </a:rPr>
              <a:t>?</a:t>
            </a:r>
          </a:p>
          <a:p>
            <a:pPr indent="449263" algn="just"/>
            <a:r>
              <a:rPr lang="ru-RU" sz="2000" i="1" dirty="0" smtClean="0">
                <a:latin typeface="Times New Roman" panose="02020603050405020304" pitchFamily="18" charset="0"/>
                <a:cs typeface="Times New Roman" panose="02020603050405020304" pitchFamily="18" charset="0"/>
              </a:rPr>
              <a:t>Карточка 1. Ваш друг отрицает </a:t>
            </a:r>
            <a:r>
              <a:rPr lang="ru-RU" sz="2000" i="1" dirty="0">
                <a:latin typeface="Times New Roman" panose="02020603050405020304" pitchFamily="18" charset="0"/>
                <a:cs typeface="Times New Roman" panose="02020603050405020304" pitchFamily="18" charset="0"/>
              </a:rPr>
              <a:t>чувства: "Нет никаких причин, чтобы так </a:t>
            </a:r>
            <a:r>
              <a:rPr lang="ru-RU" sz="2000" i="1" dirty="0" smtClean="0">
                <a:latin typeface="Times New Roman" panose="02020603050405020304" pitchFamily="18" charset="0"/>
                <a:cs typeface="Times New Roman" panose="02020603050405020304" pitchFamily="18" charset="0"/>
              </a:rPr>
              <a:t>расстраиваться</a:t>
            </a:r>
            <a:r>
              <a:rPr lang="ru-RU" sz="2000" i="1" dirty="0">
                <a:latin typeface="Times New Roman" panose="02020603050405020304" pitchFamily="18" charset="0"/>
                <a:cs typeface="Times New Roman" panose="02020603050405020304" pitchFamily="18" charset="0"/>
              </a:rPr>
              <a:t>.  Это глупо.  Ты просто переутомилась и </a:t>
            </a:r>
            <a:r>
              <a:rPr lang="ru-RU" sz="2000" i="1" dirty="0" smtClean="0">
                <a:latin typeface="Times New Roman" panose="02020603050405020304" pitchFamily="18" charset="0"/>
                <a:cs typeface="Times New Roman" panose="02020603050405020304" pitchFamily="18" charset="0"/>
              </a:rPr>
              <a:t>раздуваешь </a:t>
            </a:r>
            <a:r>
              <a:rPr lang="ru-RU" sz="2000" i="1" dirty="0">
                <a:latin typeface="Times New Roman" panose="02020603050405020304" pitchFamily="18" charset="0"/>
                <a:cs typeface="Times New Roman" panose="02020603050405020304" pitchFamily="18" charset="0"/>
              </a:rPr>
              <a:t>проблему из-за ерунды.  Все не так плохо, как ты воображаешь.  Давай-ка приди в себя, улыбнись</a:t>
            </a:r>
            <a:r>
              <a:rPr lang="ru-RU" sz="2000" i="1" dirty="0" smtClean="0">
                <a:latin typeface="Times New Roman" panose="02020603050405020304" pitchFamily="18" charset="0"/>
                <a:cs typeface="Times New Roman" panose="02020603050405020304" pitchFamily="18" charset="0"/>
              </a:rPr>
              <a:t>...  </a:t>
            </a:r>
            <a:r>
              <a:rPr lang="ru-RU" sz="2000" i="1" dirty="0">
                <a:latin typeface="Times New Roman" panose="02020603050405020304" pitchFamily="18" charset="0"/>
                <a:cs typeface="Times New Roman" panose="02020603050405020304" pitchFamily="18" charset="0"/>
              </a:rPr>
              <a:t>Ты выглядишь так замечательно, когда улыбаешься". Ваша реакция:________</a:t>
            </a:r>
          </a:p>
          <a:p>
            <a:pPr indent="449263" algn="just"/>
            <a:r>
              <a:rPr lang="ru-RU" sz="2000" i="1" dirty="0" smtClean="0">
                <a:latin typeface="Times New Roman" panose="02020603050405020304" pitchFamily="18" charset="0"/>
                <a:cs typeface="Times New Roman" panose="02020603050405020304" pitchFamily="18" charset="0"/>
              </a:rPr>
              <a:t>Карточка 2. </a:t>
            </a:r>
            <a:r>
              <a:rPr lang="ru-RU" sz="2000" i="1" dirty="0">
                <a:latin typeface="Times New Roman" panose="02020603050405020304" pitchFamily="18" charset="0"/>
                <a:cs typeface="Times New Roman" panose="02020603050405020304" pitchFamily="18" charset="0"/>
              </a:rPr>
              <a:t>Ваш друг </a:t>
            </a:r>
            <a:r>
              <a:rPr lang="ru-RU" sz="2000" i="1" dirty="0" smtClean="0">
                <a:latin typeface="Times New Roman" panose="02020603050405020304" pitchFamily="18" charset="0"/>
                <a:cs typeface="Times New Roman" panose="02020603050405020304" pitchFamily="18" charset="0"/>
              </a:rPr>
              <a:t>дает </a:t>
            </a:r>
            <a:r>
              <a:rPr lang="ru-RU" sz="2000" i="1" dirty="0">
                <a:latin typeface="Times New Roman" panose="02020603050405020304" pitchFamily="18" charset="0"/>
                <a:cs typeface="Times New Roman" panose="02020603050405020304" pitchFamily="18" charset="0"/>
              </a:rPr>
              <a:t>философский ответ: "Знаешь, жизнь такая.  Не все происходит только так, как нам нравится.  Мы должны принимать вещи такими, какие они есть.  В этом мире все несовершенно". Ваша реакция:________</a:t>
            </a:r>
          </a:p>
          <a:p>
            <a:pPr indent="449263" algn="just"/>
            <a:r>
              <a:rPr lang="ru-RU" sz="2000" i="1" dirty="0" smtClean="0">
                <a:latin typeface="Times New Roman" panose="02020603050405020304" pitchFamily="18" charset="0"/>
                <a:cs typeface="Times New Roman" panose="02020603050405020304" pitchFamily="18" charset="0"/>
              </a:rPr>
              <a:t>Карточка 3. </a:t>
            </a:r>
            <a:r>
              <a:rPr lang="ru-RU" sz="2000" i="1" dirty="0">
                <a:latin typeface="Times New Roman" panose="02020603050405020304" pitchFamily="18" charset="0"/>
                <a:cs typeface="Times New Roman" panose="02020603050405020304" pitchFamily="18" charset="0"/>
              </a:rPr>
              <a:t>Ваш друг </a:t>
            </a:r>
            <a:r>
              <a:rPr lang="ru-RU" sz="2000" i="1" dirty="0" smtClean="0">
                <a:latin typeface="Times New Roman" panose="02020603050405020304" pitchFamily="18" charset="0"/>
                <a:cs typeface="Times New Roman" panose="02020603050405020304" pitchFamily="18" charset="0"/>
              </a:rPr>
              <a:t>советует</a:t>
            </a:r>
            <a:r>
              <a:rPr lang="ru-RU" sz="2000" i="1" dirty="0">
                <a:latin typeface="Times New Roman" panose="02020603050405020304" pitchFamily="18" charset="0"/>
                <a:cs typeface="Times New Roman" panose="02020603050405020304" pitchFamily="18" charset="0"/>
              </a:rPr>
              <a:t>: </a:t>
            </a:r>
            <a:r>
              <a:rPr lang="ru-RU" sz="2000" i="1" dirty="0" smtClean="0">
                <a:latin typeface="Times New Roman" panose="02020603050405020304" pitchFamily="18" charset="0"/>
                <a:cs typeface="Times New Roman" panose="02020603050405020304" pitchFamily="18" charset="0"/>
              </a:rPr>
              <a:t>«Ты </a:t>
            </a:r>
            <a:r>
              <a:rPr lang="ru-RU" sz="2000" i="1" dirty="0">
                <a:latin typeface="Times New Roman" panose="02020603050405020304" pitchFamily="18" charset="0"/>
                <a:cs typeface="Times New Roman" panose="02020603050405020304" pitchFamily="18" charset="0"/>
              </a:rPr>
              <a:t>знаешь, что, я думаю, тебе следует </a:t>
            </a:r>
            <a:r>
              <a:rPr lang="ru-RU" sz="2000" i="1" dirty="0" smtClean="0">
                <a:latin typeface="Times New Roman" panose="02020603050405020304" pitchFamily="18" charset="0"/>
                <a:cs typeface="Times New Roman" panose="02020603050405020304" pitchFamily="18" charset="0"/>
              </a:rPr>
              <a:t>сделать</a:t>
            </a:r>
            <a:r>
              <a:rPr lang="ru-RU" sz="2000" i="1" dirty="0">
                <a:latin typeface="Times New Roman" panose="02020603050405020304" pitchFamily="18" charset="0"/>
                <a:cs typeface="Times New Roman" panose="02020603050405020304" pitchFamily="18" charset="0"/>
              </a:rPr>
              <a:t>? Ты завтра утром пойдешь к шефу и скажешь: "</a:t>
            </a:r>
            <a:r>
              <a:rPr lang="ru-RU" sz="2000" i="1" dirty="0" smtClean="0">
                <a:latin typeface="Times New Roman" panose="02020603050405020304" pitchFamily="18" charset="0"/>
                <a:cs typeface="Times New Roman" panose="02020603050405020304" pitchFamily="18" charset="0"/>
              </a:rPr>
              <a:t>Послушайте</a:t>
            </a:r>
            <a:r>
              <a:rPr lang="ru-RU" sz="2000" i="1" dirty="0">
                <a:latin typeface="Times New Roman" panose="02020603050405020304" pitchFamily="18" charset="0"/>
                <a:cs typeface="Times New Roman" panose="02020603050405020304" pitchFamily="18" charset="0"/>
              </a:rPr>
              <a:t>, я была неправа".  Затем немедленно сядешь и закончишь работу, которую не сделала сегодня.  И не позволяй себе отвлекаться ни на минуту.  И если ты что-то соображаешь и не хочешь потерять работу, ты </a:t>
            </a:r>
            <a:r>
              <a:rPr lang="ru-RU" sz="2000" i="1" dirty="0" smtClean="0">
                <a:latin typeface="Times New Roman" panose="02020603050405020304" pitchFamily="18" charset="0"/>
                <a:cs typeface="Times New Roman" panose="02020603050405020304" pitchFamily="18" charset="0"/>
              </a:rPr>
              <a:t>сделаешь </a:t>
            </a:r>
            <a:r>
              <a:rPr lang="ru-RU" sz="2000" i="1" dirty="0">
                <a:latin typeface="Times New Roman" panose="02020603050405020304" pitchFamily="18" charset="0"/>
                <a:cs typeface="Times New Roman" panose="02020603050405020304" pitchFamily="18" charset="0"/>
              </a:rPr>
              <a:t>все, чтобы подобная ситуация больше не </a:t>
            </a:r>
            <a:r>
              <a:rPr lang="ru-RU" sz="2000" i="1" dirty="0" smtClean="0">
                <a:latin typeface="Times New Roman" panose="02020603050405020304" pitchFamily="18" charset="0"/>
                <a:cs typeface="Times New Roman" panose="02020603050405020304" pitchFamily="18" charset="0"/>
              </a:rPr>
              <a:t>повторялась». </a:t>
            </a:r>
            <a:r>
              <a:rPr lang="ru-RU" sz="2000" i="1" dirty="0">
                <a:latin typeface="Times New Roman" panose="02020603050405020304" pitchFamily="18" charset="0"/>
                <a:cs typeface="Times New Roman" panose="02020603050405020304" pitchFamily="18" charset="0"/>
              </a:rPr>
              <a:t>Ваша реакция</a:t>
            </a:r>
            <a:r>
              <a:rPr lang="ru-RU" sz="2000" i="1" dirty="0" smtClean="0">
                <a:latin typeface="Times New Roman" panose="02020603050405020304" pitchFamily="18" charset="0"/>
                <a:cs typeface="Times New Roman" panose="02020603050405020304" pitchFamily="18" charset="0"/>
              </a:rPr>
              <a:t>:________</a:t>
            </a:r>
            <a:endParaRPr lang="ru-RU" sz="2000" i="1"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31</a:t>
            </a:fld>
            <a:endParaRPr lang="ru-RU"/>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371"/>
            <a:ext cx="1224116" cy="74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05170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7703" y="660754"/>
            <a:ext cx="11223523" cy="5940088"/>
          </a:xfrm>
          <a:prstGeom prst="rect">
            <a:avLst/>
          </a:prstGeom>
        </p:spPr>
        <p:txBody>
          <a:bodyPr wrap="square">
            <a:spAutoFit/>
          </a:bodyPr>
          <a:lstStyle/>
          <a:p>
            <a:pPr indent="449263" algn="just"/>
            <a:r>
              <a:rPr lang="ru-RU" sz="2000" i="1" dirty="0" smtClean="0">
                <a:latin typeface="Times New Roman" panose="02020603050405020304" pitchFamily="18" charset="0"/>
                <a:cs typeface="Times New Roman" panose="02020603050405020304" pitchFamily="18" charset="0"/>
              </a:rPr>
              <a:t>Карточка 4. </a:t>
            </a:r>
            <a:r>
              <a:rPr lang="ru-RU" sz="2000" i="1" dirty="0">
                <a:latin typeface="Times New Roman" panose="02020603050405020304" pitchFamily="18" charset="0"/>
                <a:cs typeface="Times New Roman" panose="02020603050405020304" pitchFamily="18" charset="0"/>
              </a:rPr>
              <a:t>Ваш друг </a:t>
            </a:r>
            <a:r>
              <a:rPr lang="ru-RU" sz="2000" i="1" dirty="0" smtClean="0">
                <a:latin typeface="Times New Roman" panose="02020603050405020304" pitchFamily="18" charset="0"/>
                <a:cs typeface="Times New Roman" panose="02020603050405020304" pitchFamily="18" charset="0"/>
              </a:rPr>
              <a:t>задает </a:t>
            </a:r>
            <a:r>
              <a:rPr lang="ru-RU" sz="2000" i="1" dirty="0">
                <a:latin typeface="Times New Roman" panose="02020603050405020304" pitchFamily="18" charset="0"/>
                <a:cs typeface="Times New Roman" panose="02020603050405020304" pitchFamily="18" charset="0"/>
              </a:rPr>
              <a:t>вопросы: "Что это были за обстоятельства, </a:t>
            </a:r>
            <a:r>
              <a:rPr lang="ru-RU" sz="2000" i="1" dirty="0" smtClean="0">
                <a:latin typeface="Times New Roman" panose="02020603050405020304" pitchFamily="18" charset="0"/>
                <a:cs typeface="Times New Roman" panose="02020603050405020304" pitchFamily="18" charset="0"/>
              </a:rPr>
              <a:t>которые </a:t>
            </a:r>
            <a:r>
              <a:rPr lang="ru-RU" sz="2000" i="1" dirty="0">
                <a:latin typeface="Times New Roman" panose="02020603050405020304" pitchFamily="18" charset="0"/>
                <a:cs typeface="Times New Roman" panose="02020603050405020304" pitchFamily="18" charset="0"/>
              </a:rPr>
              <a:t>заставили тебя забыть о специальном задании босса?"</a:t>
            </a:r>
          </a:p>
          <a:p>
            <a:pPr indent="449263" algn="just"/>
            <a:r>
              <a:rPr lang="ru-RU" sz="2000" i="1" dirty="0">
                <a:latin typeface="Times New Roman" panose="02020603050405020304" pitchFamily="18" charset="0"/>
                <a:cs typeface="Times New Roman" panose="02020603050405020304" pitchFamily="18" charset="0"/>
              </a:rPr>
              <a:t>"Разве ты не понимала, что он разозлится, если ты не сделаешь это дело немедленно?"</a:t>
            </a:r>
          </a:p>
          <a:p>
            <a:pPr indent="449263" algn="just"/>
            <a:r>
              <a:rPr lang="ru-RU" sz="2000" i="1" dirty="0">
                <a:latin typeface="Times New Roman" panose="02020603050405020304" pitchFamily="18" charset="0"/>
                <a:cs typeface="Times New Roman" panose="02020603050405020304" pitchFamily="18" charset="0"/>
              </a:rPr>
              <a:t>"Такое уже случалось раньше?" "Почему ты не пошла за ним, когда он вышел из комнаты, и не попыталась объяснить все </a:t>
            </a:r>
            <a:r>
              <a:rPr lang="ru-RU" sz="2000" i="1" dirty="0" smtClean="0">
                <a:latin typeface="Times New Roman" panose="02020603050405020304" pitchFamily="18" charset="0"/>
                <a:cs typeface="Times New Roman" panose="02020603050405020304" pitchFamily="18" charset="0"/>
              </a:rPr>
              <a:t>снова?» Ваша </a:t>
            </a:r>
            <a:r>
              <a:rPr lang="ru-RU" sz="2000" i="1" dirty="0">
                <a:latin typeface="Times New Roman" panose="02020603050405020304" pitchFamily="18" charset="0"/>
                <a:cs typeface="Times New Roman" panose="02020603050405020304" pitchFamily="18" charset="0"/>
              </a:rPr>
              <a:t>реакция:________</a:t>
            </a:r>
          </a:p>
          <a:p>
            <a:pPr indent="449263" algn="just"/>
            <a:r>
              <a:rPr lang="ru-RU" sz="2000" i="1" dirty="0" smtClean="0">
                <a:latin typeface="Times New Roman" panose="02020603050405020304" pitchFamily="18" charset="0"/>
                <a:cs typeface="Times New Roman" panose="02020603050405020304" pitchFamily="18" charset="0"/>
              </a:rPr>
              <a:t>Карточка 5. </a:t>
            </a:r>
            <a:r>
              <a:rPr lang="ru-RU" sz="2000" i="1" dirty="0">
                <a:latin typeface="Times New Roman" panose="02020603050405020304" pitchFamily="18" charset="0"/>
                <a:cs typeface="Times New Roman" panose="02020603050405020304" pitchFamily="18" charset="0"/>
              </a:rPr>
              <a:t>Ваш друг з</a:t>
            </a:r>
            <a:r>
              <a:rPr lang="ru-RU" sz="2000" i="1" dirty="0" smtClean="0">
                <a:latin typeface="Times New Roman" panose="02020603050405020304" pitchFamily="18" charset="0"/>
                <a:cs typeface="Times New Roman" panose="02020603050405020304" pitchFamily="18" charset="0"/>
              </a:rPr>
              <a:t>ащищает </a:t>
            </a:r>
            <a:r>
              <a:rPr lang="ru-RU" sz="2000" i="1" dirty="0">
                <a:latin typeface="Times New Roman" panose="02020603050405020304" pitchFamily="18" charset="0"/>
                <a:cs typeface="Times New Roman" panose="02020603050405020304" pitchFamily="18" charset="0"/>
              </a:rPr>
              <a:t>"другую сторону": </a:t>
            </a:r>
            <a:r>
              <a:rPr lang="ru-RU" sz="2000" i="1" dirty="0" smtClean="0">
                <a:latin typeface="Times New Roman" panose="02020603050405020304" pitchFamily="18" charset="0"/>
                <a:cs typeface="Times New Roman" panose="02020603050405020304" pitchFamily="18" charset="0"/>
              </a:rPr>
              <a:t>«Я </a:t>
            </a:r>
            <a:r>
              <a:rPr lang="ru-RU" sz="2000" i="1" dirty="0">
                <a:latin typeface="Times New Roman" panose="02020603050405020304" pitchFamily="18" charset="0"/>
                <a:cs typeface="Times New Roman" panose="02020603050405020304" pitchFamily="18" charset="0"/>
              </a:rPr>
              <a:t>могу понять реакцию </a:t>
            </a:r>
            <a:r>
              <a:rPr lang="ru-RU" sz="2000" i="1" dirty="0" smtClean="0">
                <a:latin typeface="Times New Roman" panose="02020603050405020304" pitchFamily="18" charset="0"/>
                <a:cs typeface="Times New Roman" panose="02020603050405020304" pitchFamily="18" charset="0"/>
              </a:rPr>
              <a:t>твоего </a:t>
            </a:r>
            <a:r>
              <a:rPr lang="ru-RU" sz="2000" i="1" dirty="0">
                <a:latin typeface="Times New Roman" panose="02020603050405020304" pitchFamily="18" charset="0"/>
                <a:cs typeface="Times New Roman" panose="02020603050405020304" pitchFamily="18" charset="0"/>
              </a:rPr>
              <a:t>босса.  Не исключено, что на него самого давят.  Тебе ещё повезло, что он выходит из себя так </a:t>
            </a:r>
            <a:r>
              <a:rPr lang="ru-RU" sz="2000" i="1" dirty="0" smtClean="0">
                <a:latin typeface="Times New Roman" panose="02020603050405020304" pitchFamily="18" charset="0"/>
                <a:cs typeface="Times New Roman" panose="02020603050405020304" pitchFamily="18" charset="0"/>
              </a:rPr>
              <a:t>редко». Ваша </a:t>
            </a:r>
            <a:r>
              <a:rPr lang="ru-RU" sz="2000" i="1" dirty="0">
                <a:latin typeface="Times New Roman" panose="02020603050405020304" pitchFamily="18" charset="0"/>
                <a:cs typeface="Times New Roman" panose="02020603050405020304" pitchFamily="18" charset="0"/>
              </a:rPr>
              <a:t>реакция</a:t>
            </a:r>
            <a:r>
              <a:rPr lang="ru-RU" sz="2000" i="1" dirty="0" smtClean="0">
                <a:latin typeface="Times New Roman" panose="02020603050405020304" pitchFamily="18" charset="0"/>
                <a:cs typeface="Times New Roman" panose="02020603050405020304" pitchFamily="18" charset="0"/>
              </a:rPr>
              <a:t>:________</a:t>
            </a:r>
            <a:endParaRPr lang="ru-RU" sz="2000" i="1" dirty="0">
              <a:latin typeface="Times New Roman" panose="02020603050405020304" pitchFamily="18" charset="0"/>
              <a:cs typeface="Times New Roman" panose="02020603050405020304" pitchFamily="18" charset="0"/>
            </a:endParaRPr>
          </a:p>
          <a:p>
            <a:pPr indent="449263" algn="just"/>
            <a:r>
              <a:rPr lang="ru-RU" sz="2000" i="1" dirty="0">
                <a:latin typeface="Times New Roman" panose="02020603050405020304" pitchFamily="18" charset="0"/>
                <a:cs typeface="Times New Roman" panose="02020603050405020304" pitchFamily="18" charset="0"/>
              </a:rPr>
              <a:t>Карточка </a:t>
            </a:r>
            <a:r>
              <a:rPr lang="ru-RU" sz="2000" i="1" dirty="0" smtClean="0">
                <a:latin typeface="Times New Roman" panose="02020603050405020304" pitchFamily="18" charset="0"/>
                <a:cs typeface="Times New Roman" panose="02020603050405020304" pitchFamily="18" charset="0"/>
              </a:rPr>
              <a:t>6. </a:t>
            </a:r>
            <a:r>
              <a:rPr lang="ru-RU" sz="2000" i="1" dirty="0">
                <a:latin typeface="Times New Roman" panose="02020603050405020304" pitchFamily="18" charset="0"/>
                <a:cs typeface="Times New Roman" panose="02020603050405020304" pitchFamily="18" charset="0"/>
              </a:rPr>
              <a:t>Ваш друг </a:t>
            </a:r>
            <a:r>
              <a:rPr lang="ru-RU" sz="2000" i="1" dirty="0" smtClean="0">
                <a:latin typeface="Times New Roman" panose="02020603050405020304" pitchFamily="18" charset="0"/>
                <a:cs typeface="Times New Roman" panose="02020603050405020304" pitchFamily="18" charset="0"/>
              </a:rPr>
              <a:t>жалеет</a:t>
            </a:r>
            <a:r>
              <a:rPr lang="ru-RU" sz="2000" i="1" dirty="0">
                <a:latin typeface="Times New Roman" panose="02020603050405020304" pitchFamily="18" charset="0"/>
                <a:cs typeface="Times New Roman" panose="02020603050405020304" pitchFamily="18" charset="0"/>
              </a:rPr>
              <a:t>: "О,  бедняжка! Какой ужас! Я так переживаю за тебя, я просто готов(а) расплакаться". </a:t>
            </a:r>
            <a:r>
              <a:rPr lang="ru-RU" sz="2000" i="1" dirty="0" smtClean="0">
                <a:latin typeface="Times New Roman" panose="02020603050405020304" pitchFamily="18" charset="0"/>
                <a:cs typeface="Times New Roman" panose="02020603050405020304" pitchFamily="18" charset="0"/>
              </a:rPr>
              <a:t> Ваша </a:t>
            </a:r>
            <a:r>
              <a:rPr lang="ru-RU" sz="2000" i="1" dirty="0">
                <a:latin typeface="Times New Roman" panose="02020603050405020304" pitchFamily="18" charset="0"/>
                <a:cs typeface="Times New Roman" panose="02020603050405020304" pitchFamily="18" charset="0"/>
              </a:rPr>
              <a:t>реакция</a:t>
            </a:r>
            <a:r>
              <a:rPr lang="ru-RU" sz="2000" i="1" dirty="0" smtClean="0">
                <a:latin typeface="Times New Roman" panose="02020603050405020304" pitchFamily="18" charset="0"/>
                <a:cs typeface="Times New Roman" panose="02020603050405020304" pitchFamily="18" charset="0"/>
              </a:rPr>
              <a:t>:________</a:t>
            </a:r>
            <a:endParaRPr lang="ru-RU" sz="2000" i="1" dirty="0">
              <a:latin typeface="Times New Roman" panose="02020603050405020304" pitchFamily="18" charset="0"/>
              <a:cs typeface="Times New Roman" panose="02020603050405020304" pitchFamily="18" charset="0"/>
            </a:endParaRPr>
          </a:p>
          <a:p>
            <a:pPr indent="449263" algn="just"/>
            <a:r>
              <a:rPr lang="ru-RU" sz="2000" i="1" dirty="0">
                <a:latin typeface="Times New Roman" panose="02020603050405020304" pitchFamily="18" charset="0"/>
                <a:cs typeface="Times New Roman" panose="02020603050405020304" pitchFamily="18" charset="0"/>
              </a:rPr>
              <a:t>Карточка </a:t>
            </a:r>
            <a:r>
              <a:rPr lang="ru-RU" sz="2000" i="1" dirty="0" smtClean="0">
                <a:latin typeface="Times New Roman" panose="02020603050405020304" pitchFamily="18" charset="0"/>
                <a:cs typeface="Times New Roman" panose="02020603050405020304" pitchFamily="18" charset="0"/>
              </a:rPr>
              <a:t>7. </a:t>
            </a:r>
            <a:r>
              <a:rPr lang="ru-RU" sz="2000" i="1" dirty="0">
                <a:latin typeface="Times New Roman" panose="02020603050405020304" pitchFamily="18" charset="0"/>
                <a:cs typeface="Times New Roman" panose="02020603050405020304" pitchFamily="18" charset="0"/>
              </a:rPr>
              <a:t>Ваш друг </a:t>
            </a:r>
            <a:r>
              <a:rPr lang="ru-RU" sz="2000" i="1" dirty="0" smtClean="0">
                <a:latin typeface="Times New Roman" panose="02020603050405020304" pitchFamily="18" charset="0"/>
                <a:cs typeface="Times New Roman" panose="02020603050405020304" pitchFamily="18" charset="0"/>
              </a:rPr>
              <a:t>занимается </a:t>
            </a:r>
            <a:r>
              <a:rPr lang="ru-RU" sz="2000" i="1" dirty="0">
                <a:latin typeface="Times New Roman" panose="02020603050405020304" pitchFamily="18" charset="0"/>
                <a:cs typeface="Times New Roman" panose="02020603050405020304" pitchFamily="18" charset="0"/>
              </a:rPr>
              <a:t>любительским психоанализом: </a:t>
            </a:r>
            <a:r>
              <a:rPr lang="ru-RU" sz="2000" i="1" dirty="0" smtClean="0">
                <a:latin typeface="Times New Roman" panose="02020603050405020304" pitchFamily="18" charset="0"/>
                <a:cs typeface="Times New Roman" panose="02020603050405020304" pitchFamily="18" charset="0"/>
              </a:rPr>
              <a:t>«Тебе когда-нибудь </a:t>
            </a:r>
            <a:r>
              <a:rPr lang="ru-RU" sz="2000" i="1" dirty="0">
                <a:latin typeface="Times New Roman" panose="02020603050405020304" pitchFamily="18" charset="0"/>
                <a:cs typeface="Times New Roman" panose="02020603050405020304" pitchFamily="18" charset="0"/>
              </a:rPr>
              <a:t>приходило в голову; что истинная причина, по </a:t>
            </a:r>
            <a:r>
              <a:rPr lang="ru-RU" sz="2000" i="1" dirty="0" smtClean="0">
                <a:latin typeface="Times New Roman" panose="02020603050405020304" pitchFamily="18" charset="0"/>
                <a:cs typeface="Times New Roman" panose="02020603050405020304" pitchFamily="18" charset="0"/>
              </a:rPr>
              <a:t>которой </a:t>
            </a:r>
            <a:r>
              <a:rPr lang="ru-RU" sz="2000" i="1" dirty="0">
                <a:latin typeface="Times New Roman" panose="02020603050405020304" pitchFamily="18" charset="0"/>
                <a:cs typeface="Times New Roman" panose="02020603050405020304" pitchFamily="18" charset="0"/>
              </a:rPr>
              <a:t>ты так расстраиваешься, в том, что твой начальник играет в твоей жизни роль отца? Когда ты была ребенком, ты беспокоилась о том, как бы угодить отцу, и теперь, когда твой босс ругает тебя, это возвращает назад, в твои давние страхи быть отвергнутой.  Не правда ли</a:t>
            </a:r>
            <a:r>
              <a:rPr lang="ru-RU" sz="2000" i="1" dirty="0" smtClean="0">
                <a:latin typeface="Times New Roman" panose="02020603050405020304" pitchFamily="18" charset="0"/>
                <a:cs typeface="Times New Roman" panose="02020603050405020304" pitchFamily="18" charset="0"/>
              </a:rPr>
              <a:t>?» Ваша </a:t>
            </a:r>
            <a:r>
              <a:rPr lang="ru-RU" sz="2000" i="1" dirty="0">
                <a:latin typeface="Times New Roman" panose="02020603050405020304" pitchFamily="18" charset="0"/>
                <a:cs typeface="Times New Roman" panose="02020603050405020304" pitchFamily="18" charset="0"/>
              </a:rPr>
              <a:t>реакция</a:t>
            </a:r>
            <a:r>
              <a:rPr lang="ru-RU" sz="2000" i="1" dirty="0" smtClean="0">
                <a:latin typeface="Times New Roman" panose="02020603050405020304" pitchFamily="18" charset="0"/>
                <a:cs typeface="Times New Roman" panose="02020603050405020304" pitchFamily="18" charset="0"/>
              </a:rPr>
              <a:t>:________</a:t>
            </a:r>
            <a:endParaRPr lang="ru-RU" sz="2000" i="1" dirty="0">
              <a:latin typeface="Times New Roman" panose="02020603050405020304" pitchFamily="18" charset="0"/>
              <a:cs typeface="Times New Roman" panose="02020603050405020304" pitchFamily="18" charset="0"/>
            </a:endParaRPr>
          </a:p>
          <a:p>
            <a:pPr indent="449263" algn="just"/>
            <a:r>
              <a:rPr lang="ru-RU" sz="2000" i="1" dirty="0">
                <a:latin typeface="Times New Roman" panose="02020603050405020304" pitchFamily="18" charset="0"/>
                <a:cs typeface="Times New Roman" panose="02020603050405020304" pitchFamily="18" charset="0"/>
              </a:rPr>
              <a:t>Карточка </a:t>
            </a:r>
            <a:r>
              <a:rPr lang="ru-RU" sz="2000" i="1" dirty="0" smtClean="0">
                <a:latin typeface="Times New Roman" panose="02020603050405020304" pitchFamily="18" charset="0"/>
                <a:cs typeface="Times New Roman" panose="02020603050405020304" pitchFamily="18" charset="0"/>
              </a:rPr>
              <a:t>8. </a:t>
            </a:r>
            <a:r>
              <a:rPr lang="ru-RU" sz="2000" i="1" dirty="0">
                <a:latin typeface="Times New Roman" panose="02020603050405020304" pitchFamily="18" charset="0"/>
                <a:cs typeface="Times New Roman" panose="02020603050405020304" pitchFamily="18" charset="0"/>
              </a:rPr>
              <a:t>Ваш друг </a:t>
            </a:r>
            <a:r>
              <a:rPr lang="ru-RU" sz="2000" i="1" dirty="0" smtClean="0">
                <a:latin typeface="Times New Roman" panose="02020603050405020304" pitchFamily="18" charset="0"/>
                <a:cs typeface="Times New Roman" panose="02020603050405020304" pitchFamily="18" charset="0"/>
              </a:rPr>
              <a:t>пытается </a:t>
            </a:r>
            <a:r>
              <a:rPr lang="ru-RU" sz="2000" i="1" dirty="0">
                <a:latin typeface="Times New Roman" panose="02020603050405020304" pitchFamily="18" charset="0"/>
                <a:cs typeface="Times New Roman" panose="02020603050405020304" pitchFamily="18" charset="0"/>
              </a:rPr>
              <a:t>настроиться на ваши чувства (эмпатический ответ): </a:t>
            </a:r>
            <a:r>
              <a:rPr lang="ru-RU" sz="2000" i="1" dirty="0" smtClean="0">
                <a:latin typeface="Times New Roman" panose="02020603050405020304" pitchFamily="18" charset="0"/>
                <a:cs typeface="Times New Roman" panose="02020603050405020304" pitchFamily="18" charset="0"/>
              </a:rPr>
              <a:t>«Знаешь</a:t>
            </a:r>
            <a:r>
              <a:rPr lang="ru-RU" sz="2000" i="1" dirty="0">
                <a:latin typeface="Times New Roman" panose="02020603050405020304" pitchFamily="18" charset="0"/>
                <a:cs typeface="Times New Roman" panose="02020603050405020304" pitchFamily="18" charset="0"/>
              </a:rPr>
              <a:t>, похоже, для тебя это жестокое </a:t>
            </a:r>
            <a:r>
              <a:rPr lang="ru-RU" sz="2000" i="1" dirty="0" smtClean="0">
                <a:latin typeface="Times New Roman" panose="02020603050405020304" pitchFamily="18" charset="0"/>
                <a:cs typeface="Times New Roman" panose="02020603050405020304" pitchFamily="18" charset="0"/>
              </a:rPr>
              <a:t>испытание</a:t>
            </a:r>
            <a:r>
              <a:rPr lang="ru-RU" sz="2000" i="1" dirty="0">
                <a:latin typeface="Times New Roman" panose="02020603050405020304" pitchFamily="18" charset="0"/>
                <a:cs typeface="Times New Roman" panose="02020603050405020304" pitchFamily="18" charset="0"/>
              </a:rPr>
              <a:t>.  Выдержать такую атаку, да еще при всех, </a:t>
            </a:r>
            <a:r>
              <a:rPr lang="ru-RU" sz="2000" i="1" dirty="0" smtClean="0">
                <a:latin typeface="Times New Roman" panose="02020603050405020304" pitchFamily="18" charset="0"/>
                <a:cs typeface="Times New Roman" panose="02020603050405020304" pitchFamily="18" charset="0"/>
              </a:rPr>
              <a:t>особенно </a:t>
            </a:r>
            <a:r>
              <a:rPr lang="ru-RU" sz="2000" i="1" dirty="0">
                <a:latin typeface="Times New Roman" panose="02020603050405020304" pitchFamily="18" charset="0"/>
                <a:cs typeface="Times New Roman" panose="02020603050405020304" pitchFamily="18" charset="0"/>
              </a:rPr>
              <a:t>в конце такого тяжелого дня, - это, наверное, </a:t>
            </a:r>
            <a:r>
              <a:rPr lang="ru-RU" sz="2000" i="1" dirty="0" smtClean="0">
                <a:latin typeface="Times New Roman" panose="02020603050405020304" pitchFamily="18" charset="0"/>
                <a:cs typeface="Times New Roman" panose="02020603050405020304" pitchFamily="18" charset="0"/>
              </a:rPr>
              <a:t>чертовски трудно!» Ваша </a:t>
            </a:r>
            <a:r>
              <a:rPr lang="ru-RU" sz="2000" i="1" dirty="0">
                <a:latin typeface="Times New Roman" panose="02020603050405020304" pitchFamily="18" charset="0"/>
                <a:cs typeface="Times New Roman" panose="02020603050405020304" pitchFamily="18" charset="0"/>
              </a:rPr>
              <a:t>реакция</a:t>
            </a:r>
            <a:r>
              <a:rPr lang="ru-RU" sz="2000" i="1" dirty="0" smtClean="0">
                <a:latin typeface="Times New Roman" panose="02020603050405020304" pitchFamily="18" charset="0"/>
                <a:cs typeface="Times New Roman" panose="02020603050405020304" pitchFamily="18" charset="0"/>
              </a:rPr>
              <a:t>:________</a:t>
            </a:r>
            <a:endParaRPr lang="ru-RU" sz="2000" i="1"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32</a:t>
            </a:fld>
            <a:endParaRPr lang="ru-RU"/>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371"/>
            <a:ext cx="1224116" cy="74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64785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7703" y="660754"/>
            <a:ext cx="11223523" cy="6247864"/>
          </a:xfrm>
          <a:prstGeom prst="rect">
            <a:avLst/>
          </a:prstGeom>
        </p:spPr>
        <p:txBody>
          <a:bodyPr wrap="square">
            <a:spAutoFit/>
          </a:bodyPr>
          <a:lstStyle/>
          <a:p>
            <a:pPr indent="449263" algn="just"/>
            <a:r>
              <a:rPr lang="ru-RU" sz="2500" i="1" dirty="0" smtClean="0">
                <a:latin typeface="Times New Roman" panose="02020603050405020304" pitchFamily="18" charset="0"/>
                <a:cs typeface="Times New Roman" panose="02020603050405020304" pitchFamily="18" charset="0"/>
              </a:rPr>
              <a:t>Задание №2.</a:t>
            </a:r>
            <a:r>
              <a:rPr lang="ru-RU" sz="2500" dirty="0" smtClean="0">
                <a:latin typeface="Times New Roman" panose="02020603050405020304" pitchFamily="18" charset="0"/>
                <a:cs typeface="Times New Roman" panose="02020603050405020304" pitchFamily="18" charset="0"/>
              </a:rPr>
              <a:t> Упражнение </a:t>
            </a:r>
            <a:r>
              <a:rPr lang="ru-RU" sz="2500" dirty="0">
                <a:latin typeface="Times New Roman" panose="02020603050405020304" pitchFamily="18" charset="0"/>
                <a:cs typeface="Times New Roman" panose="02020603050405020304" pitchFamily="18" charset="0"/>
              </a:rPr>
              <a:t>в группах</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Разбор заданий по </a:t>
            </a:r>
            <a:r>
              <a:rPr lang="ru-RU" sz="2500" dirty="0" smtClean="0">
                <a:latin typeface="Times New Roman" panose="02020603050405020304" pitchFamily="18" charset="0"/>
                <a:cs typeface="Times New Roman" panose="02020603050405020304" pitchFamily="18" charset="0"/>
              </a:rPr>
              <a:t>картинкам. Ситуация «Я хочу пить».</a:t>
            </a:r>
            <a:endParaRPr lang="ru-RU" sz="2500" dirty="0">
              <a:solidFill>
                <a:srgbClr val="FF0000"/>
              </a:solidFill>
              <a:latin typeface="Times New Roman" panose="02020603050405020304" pitchFamily="18" charset="0"/>
              <a:cs typeface="Times New Roman" panose="02020603050405020304" pitchFamily="18" charset="0"/>
            </a:endParaRPr>
          </a:p>
          <a:p>
            <a:pPr indent="449263" algn="just"/>
            <a:endParaRPr lang="ru-RU" sz="2500" dirty="0" smtClean="0">
              <a:latin typeface="Times New Roman" panose="02020603050405020304" pitchFamily="18" charset="0"/>
              <a:cs typeface="Times New Roman" panose="02020603050405020304" pitchFamily="18" charset="0"/>
            </a:endParaRPr>
          </a:p>
          <a:p>
            <a:pPr indent="449263" algn="just"/>
            <a:endParaRPr lang="ru-RU" sz="2500" dirty="0">
              <a:latin typeface="Times New Roman" panose="02020603050405020304" pitchFamily="18" charset="0"/>
              <a:cs typeface="Times New Roman" panose="02020603050405020304" pitchFamily="18" charset="0"/>
            </a:endParaRPr>
          </a:p>
          <a:p>
            <a:pPr indent="449263" algn="just"/>
            <a:endParaRPr lang="ru-RU" sz="2500" dirty="0" smtClean="0">
              <a:latin typeface="Times New Roman" panose="02020603050405020304" pitchFamily="18" charset="0"/>
              <a:cs typeface="Times New Roman" panose="02020603050405020304" pitchFamily="18" charset="0"/>
            </a:endParaRPr>
          </a:p>
          <a:p>
            <a:pPr indent="449263" algn="just"/>
            <a:endParaRPr lang="ru-RU" sz="2500" dirty="0">
              <a:latin typeface="Times New Roman" panose="02020603050405020304" pitchFamily="18" charset="0"/>
              <a:cs typeface="Times New Roman" panose="02020603050405020304" pitchFamily="18" charset="0"/>
            </a:endParaRPr>
          </a:p>
          <a:p>
            <a:pPr indent="449263" algn="just"/>
            <a:endParaRPr lang="ru-RU" sz="2500" dirty="0" smtClean="0">
              <a:latin typeface="Times New Roman" panose="02020603050405020304" pitchFamily="18" charset="0"/>
              <a:cs typeface="Times New Roman" panose="02020603050405020304" pitchFamily="18" charset="0"/>
            </a:endParaRPr>
          </a:p>
          <a:p>
            <a:pPr indent="449263" algn="just"/>
            <a:endParaRPr lang="ru-RU" sz="2500" dirty="0">
              <a:latin typeface="Times New Roman" panose="02020603050405020304" pitchFamily="18" charset="0"/>
              <a:cs typeface="Times New Roman" panose="02020603050405020304" pitchFamily="18" charset="0"/>
            </a:endParaRPr>
          </a:p>
          <a:p>
            <a:pPr indent="449263" algn="just"/>
            <a:endParaRPr lang="ru-RU" sz="2500" dirty="0" smtClean="0">
              <a:latin typeface="Times New Roman" panose="02020603050405020304" pitchFamily="18" charset="0"/>
              <a:cs typeface="Times New Roman" panose="02020603050405020304" pitchFamily="18" charset="0"/>
            </a:endParaRPr>
          </a:p>
          <a:p>
            <a:pPr indent="449263" algn="just"/>
            <a:endParaRPr lang="ru-RU" sz="2500" dirty="0">
              <a:latin typeface="Times New Roman" panose="02020603050405020304" pitchFamily="18" charset="0"/>
              <a:cs typeface="Times New Roman" panose="02020603050405020304" pitchFamily="18" charset="0"/>
            </a:endParaRPr>
          </a:p>
          <a:p>
            <a:pPr indent="449263" algn="just"/>
            <a:endParaRPr lang="ru-RU" sz="2500" dirty="0" smtClean="0">
              <a:latin typeface="Times New Roman" panose="02020603050405020304" pitchFamily="18" charset="0"/>
              <a:cs typeface="Times New Roman" panose="02020603050405020304" pitchFamily="18" charset="0"/>
            </a:endParaRPr>
          </a:p>
          <a:p>
            <a:pPr indent="449263" algn="just"/>
            <a:endParaRPr lang="ru-RU" sz="2500" dirty="0">
              <a:latin typeface="Times New Roman" panose="02020603050405020304" pitchFamily="18" charset="0"/>
              <a:cs typeface="Times New Roman" panose="02020603050405020304" pitchFamily="18" charset="0"/>
            </a:endParaRPr>
          </a:p>
          <a:p>
            <a:pPr indent="449263" algn="just"/>
            <a:endParaRPr lang="ru-RU" sz="2500" dirty="0" smtClean="0">
              <a:latin typeface="Times New Roman" panose="02020603050405020304" pitchFamily="18" charset="0"/>
              <a:cs typeface="Times New Roman" panose="02020603050405020304" pitchFamily="18" charset="0"/>
            </a:endParaRPr>
          </a:p>
          <a:p>
            <a:pPr indent="449263" algn="just"/>
            <a:endParaRPr lang="ru-RU" sz="2500" dirty="0">
              <a:latin typeface="Times New Roman" panose="02020603050405020304" pitchFamily="18" charset="0"/>
              <a:cs typeface="Times New Roman" panose="02020603050405020304" pitchFamily="18" charset="0"/>
            </a:endParaRPr>
          </a:p>
          <a:p>
            <a:pPr indent="449263" algn="just"/>
            <a:endParaRPr lang="ru-RU" sz="2500" dirty="0" smtClean="0">
              <a:latin typeface="Times New Roman" panose="02020603050405020304" pitchFamily="18" charset="0"/>
              <a:cs typeface="Times New Roman" panose="02020603050405020304" pitchFamily="18" charset="0"/>
            </a:endParaRPr>
          </a:p>
          <a:p>
            <a:pPr indent="449263" algn="just"/>
            <a:endParaRPr lang="ru-RU" sz="25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33</a:t>
            </a:fld>
            <a:endParaRPr lang="ru-RU"/>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371"/>
            <a:ext cx="1224116" cy="74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537" y="2195945"/>
            <a:ext cx="11955463"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13836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7703" y="660754"/>
            <a:ext cx="11223523" cy="6247864"/>
          </a:xfrm>
          <a:prstGeom prst="rect">
            <a:avLst/>
          </a:prstGeom>
        </p:spPr>
        <p:txBody>
          <a:bodyPr wrap="square">
            <a:spAutoFit/>
          </a:bodyPr>
          <a:lstStyle/>
          <a:p>
            <a:pPr indent="449263" algn="just"/>
            <a:r>
              <a:rPr lang="ru-RU" sz="2500" i="1" dirty="0" smtClean="0">
                <a:latin typeface="Times New Roman" panose="02020603050405020304" pitchFamily="18" charset="0"/>
                <a:cs typeface="Times New Roman" panose="02020603050405020304" pitchFamily="18" charset="0"/>
              </a:rPr>
              <a:t>Задание №2.</a:t>
            </a:r>
            <a:r>
              <a:rPr lang="ru-RU" sz="2500" dirty="0" smtClean="0">
                <a:latin typeface="Times New Roman" panose="02020603050405020304" pitchFamily="18" charset="0"/>
                <a:cs typeface="Times New Roman" panose="02020603050405020304" pitchFamily="18" charset="0"/>
              </a:rPr>
              <a:t> Упражнение </a:t>
            </a:r>
            <a:r>
              <a:rPr lang="ru-RU" sz="2500" dirty="0">
                <a:latin typeface="Times New Roman" panose="02020603050405020304" pitchFamily="18" charset="0"/>
                <a:cs typeface="Times New Roman" panose="02020603050405020304" pitchFamily="18" charset="0"/>
              </a:rPr>
              <a:t>в группах</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Разбор заданий по </a:t>
            </a:r>
            <a:r>
              <a:rPr lang="ru-RU" sz="2500" dirty="0" smtClean="0">
                <a:latin typeface="Times New Roman" panose="02020603050405020304" pitchFamily="18" charset="0"/>
                <a:cs typeface="Times New Roman" panose="02020603050405020304" pitchFamily="18" charset="0"/>
              </a:rPr>
              <a:t>картинкам. Ситуация «Я хочу пить».</a:t>
            </a:r>
            <a:endParaRPr lang="ru-RU" sz="2500" dirty="0">
              <a:solidFill>
                <a:srgbClr val="FF0000"/>
              </a:solidFill>
              <a:latin typeface="Times New Roman" panose="02020603050405020304" pitchFamily="18" charset="0"/>
              <a:cs typeface="Times New Roman" panose="02020603050405020304" pitchFamily="18" charset="0"/>
            </a:endParaRPr>
          </a:p>
          <a:p>
            <a:pPr indent="449263" algn="just"/>
            <a:endParaRPr lang="ru-RU" sz="2500" dirty="0" smtClean="0">
              <a:latin typeface="Times New Roman" panose="02020603050405020304" pitchFamily="18" charset="0"/>
              <a:cs typeface="Times New Roman" panose="02020603050405020304" pitchFamily="18" charset="0"/>
            </a:endParaRPr>
          </a:p>
          <a:p>
            <a:pPr indent="449263" algn="just"/>
            <a:endParaRPr lang="ru-RU" sz="2500" dirty="0">
              <a:latin typeface="Times New Roman" panose="02020603050405020304" pitchFamily="18" charset="0"/>
              <a:cs typeface="Times New Roman" panose="02020603050405020304" pitchFamily="18" charset="0"/>
            </a:endParaRPr>
          </a:p>
          <a:p>
            <a:pPr indent="449263" algn="just"/>
            <a:endParaRPr lang="ru-RU" sz="2500" dirty="0" smtClean="0">
              <a:latin typeface="Times New Roman" panose="02020603050405020304" pitchFamily="18" charset="0"/>
              <a:cs typeface="Times New Roman" panose="02020603050405020304" pitchFamily="18" charset="0"/>
            </a:endParaRPr>
          </a:p>
          <a:p>
            <a:pPr indent="449263" algn="just"/>
            <a:endParaRPr lang="ru-RU" sz="2500" dirty="0">
              <a:latin typeface="Times New Roman" panose="02020603050405020304" pitchFamily="18" charset="0"/>
              <a:cs typeface="Times New Roman" panose="02020603050405020304" pitchFamily="18" charset="0"/>
            </a:endParaRPr>
          </a:p>
          <a:p>
            <a:pPr indent="449263" algn="just"/>
            <a:endParaRPr lang="ru-RU" sz="2500" dirty="0" smtClean="0">
              <a:latin typeface="Times New Roman" panose="02020603050405020304" pitchFamily="18" charset="0"/>
              <a:cs typeface="Times New Roman" panose="02020603050405020304" pitchFamily="18" charset="0"/>
            </a:endParaRPr>
          </a:p>
          <a:p>
            <a:pPr indent="449263" algn="just"/>
            <a:endParaRPr lang="ru-RU" sz="2500" dirty="0">
              <a:latin typeface="Times New Roman" panose="02020603050405020304" pitchFamily="18" charset="0"/>
              <a:cs typeface="Times New Roman" panose="02020603050405020304" pitchFamily="18" charset="0"/>
            </a:endParaRPr>
          </a:p>
          <a:p>
            <a:pPr indent="449263" algn="just"/>
            <a:endParaRPr lang="ru-RU" sz="2500" dirty="0" smtClean="0">
              <a:latin typeface="Times New Roman" panose="02020603050405020304" pitchFamily="18" charset="0"/>
              <a:cs typeface="Times New Roman" panose="02020603050405020304" pitchFamily="18" charset="0"/>
            </a:endParaRPr>
          </a:p>
          <a:p>
            <a:pPr indent="449263" algn="just"/>
            <a:endParaRPr lang="ru-RU" sz="2500" dirty="0">
              <a:latin typeface="Times New Roman" panose="02020603050405020304" pitchFamily="18" charset="0"/>
              <a:cs typeface="Times New Roman" panose="02020603050405020304" pitchFamily="18" charset="0"/>
            </a:endParaRPr>
          </a:p>
          <a:p>
            <a:pPr indent="449263" algn="just"/>
            <a:endParaRPr lang="ru-RU" sz="2500" dirty="0" smtClean="0">
              <a:latin typeface="Times New Roman" panose="02020603050405020304" pitchFamily="18" charset="0"/>
              <a:cs typeface="Times New Roman" panose="02020603050405020304" pitchFamily="18" charset="0"/>
            </a:endParaRPr>
          </a:p>
          <a:p>
            <a:pPr indent="449263" algn="just"/>
            <a:endParaRPr lang="ru-RU" sz="2500" dirty="0">
              <a:latin typeface="Times New Roman" panose="02020603050405020304" pitchFamily="18" charset="0"/>
              <a:cs typeface="Times New Roman" panose="02020603050405020304" pitchFamily="18" charset="0"/>
            </a:endParaRPr>
          </a:p>
          <a:p>
            <a:pPr indent="449263" algn="just"/>
            <a:endParaRPr lang="ru-RU" sz="2500" dirty="0" smtClean="0">
              <a:latin typeface="Times New Roman" panose="02020603050405020304" pitchFamily="18" charset="0"/>
              <a:cs typeface="Times New Roman" panose="02020603050405020304" pitchFamily="18" charset="0"/>
            </a:endParaRPr>
          </a:p>
          <a:p>
            <a:pPr indent="449263" algn="just"/>
            <a:endParaRPr lang="ru-RU" sz="2500" dirty="0">
              <a:latin typeface="Times New Roman" panose="02020603050405020304" pitchFamily="18" charset="0"/>
              <a:cs typeface="Times New Roman" panose="02020603050405020304" pitchFamily="18" charset="0"/>
            </a:endParaRPr>
          </a:p>
          <a:p>
            <a:pPr indent="449263" algn="just"/>
            <a:endParaRPr lang="ru-RU" sz="2500" dirty="0" smtClean="0">
              <a:latin typeface="Times New Roman" panose="02020603050405020304" pitchFamily="18" charset="0"/>
              <a:cs typeface="Times New Roman" panose="02020603050405020304" pitchFamily="18" charset="0"/>
            </a:endParaRPr>
          </a:p>
          <a:p>
            <a:pPr indent="449263" algn="just"/>
            <a:endParaRPr lang="ru-RU" sz="25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34</a:t>
            </a:fld>
            <a:endParaRPr lang="ru-RU"/>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371"/>
            <a:ext cx="1224116" cy="74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763508"/>
            <a:ext cx="12039599" cy="454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28940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7703" y="660754"/>
            <a:ext cx="11223523" cy="5478423"/>
          </a:xfrm>
          <a:prstGeom prst="rect">
            <a:avLst/>
          </a:prstGeom>
        </p:spPr>
        <p:txBody>
          <a:bodyPr wrap="square">
            <a:spAutoFit/>
          </a:bodyPr>
          <a:lstStyle/>
          <a:p>
            <a:pPr indent="449263" algn="just"/>
            <a:r>
              <a:rPr lang="ru-RU" sz="2500" dirty="0">
                <a:latin typeface="Times New Roman" panose="02020603050405020304" pitchFamily="18" charset="0"/>
                <a:cs typeface="Times New Roman" panose="02020603050405020304" pitchFamily="18" charset="0"/>
              </a:rPr>
              <a:t>Разбор заданий по картинкам. Ситуация </a:t>
            </a:r>
            <a:r>
              <a:rPr lang="ru-RU" sz="2500" dirty="0" smtClean="0">
                <a:latin typeface="Times New Roman" panose="02020603050405020304" pitchFamily="18" charset="0"/>
                <a:cs typeface="Times New Roman" panose="02020603050405020304" pitchFamily="18" charset="0"/>
              </a:rPr>
              <a:t>«Черепаха».</a:t>
            </a:r>
            <a:endParaRPr lang="ru-RU" sz="2500" dirty="0">
              <a:latin typeface="Times New Roman" panose="02020603050405020304" pitchFamily="18" charset="0"/>
              <a:cs typeface="Times New Roman" panose="02020603050405020304" pitchFamily="18" charset="0"/>
            </a:endParaRPr>
          </a:p>
          <a:p>
            <a:pPr indent="449263" algn="just"/>
            <a:endParaRPr lang="ru-RU" sz="2500" dirty="0">
              <a:latin typeface="Times New Roman" panose="02020603050405020304" pitchFamily="18" charset="0"/>
              <a:cs typeface="Times New Roman" panose="02020603050405020304" pitchFamily="18" charset="0"/>
            </a:endParaRPr>
          </a:p>
          <a:p>
            <a:pPr indent="449263" algn="just"/>
            <a:endParaRPr lang="ru-RU" sz="2500" dirty="0" smtClean="0">
              <a:latin typeface="Times New Roman" panose="02020603050405020304" pitchFamily="18" charset="0"/>
              <a:cs typeface="Times New Roman" panose="02020603050405020304" pitchFamily="18" charset="0"/>
            </a:endParaRPr>
          </a:p>
          <a:p>
            <a:pPr indent="449263" algn="just"/>
            <a:endParaRPr lang="ru-RU" sz="2500" dirty="0">
              <a:latin typeface="Times New Roman" panose="02020603050405020304" pitchFamily="18" charset="0"/>
              <a:cs typeface="Times New Roman" panose="02020603050405020304" pitchFamily="18" charset="0"/>
            </a:endParaRPr>
          </a:p>
          <a:p>
            <a:pPr indent="449263" algn="just"/>
            <a:endParaRPr lang="ru-RU" sz="2500" dirty="0" smtClean="0">
              <a:latin typeface="Times New Roman" panose="02020603050405020304" pitchFamily="18" charset="0"/>
              <a:cs typeface="Times New Roman" panose="02020603050405020304" pitchFamily="18" charset="0"/>
            </a:endParaRPr>
          </a:p>
          <a:p>
            <a:pPr indent="449263" algn="just"/>
            <a:endParaRPr lang="ru-RU" sz="2500" dirty="0">
              <a:latin typeface="Times New Roman" panose="02020603050405020304" pitchFamily="18" charset="0"/>
              <a:cs typeface="Times New Roman" panose="02020603050405020304" pitchFamily="18" charset="0"/>
            </a:endParaRPr>
          </a:p>
          <a:p>
            <a:pPr indent="449263" algn="just"/>
            <a:endParaRPr lang="ru-RU" sz="2500" dirty="0" smtClean="0">
              <a:latin typeface="Times New Roman" panose="02020603050405020304" pitchFamily="18" charset="0"/>
              <a:cs typeface="Times New Roman" panose="02020603050405020304" pitchFamily="18" charset="0"/>
            </a:endParaRPr>
          </a:p>
          <a:p>
            <a:pPr indent="449263" algn="just"/>
            <a:endParaRPr lang="ru-RU" sz="2500" dirty="0">
              <a:latin typeface="Times New Roman" panose="02020603050405020304" pitchFamily="18" charset="0"/>
              <a:cs typeface="Times New Roman" panose="02020603050405020304" pitchFamily="18" charset="0"/>
            </a:endParaRPr>
          </a:p>
          <a:p>
            <a:pPr indent="449263" algn="just"/>
            <a:endParaRPr lang="ru-RU" sz="2500" dirty="0" smtClean="0">
              <a:latin typeface="Times New Roman" panose="02020603050405020304" pitchFamily="18" charset="0"/>
              <a:cs typeface="Times New Roman" panose="02020603050405020304" pitchFamily="18" charset="0"/>
            </a:endParaRPr>
          </a:p>
          <a:p>
            <a:pPr indent="449263" algn="just"/>
            <a:endParaRPr lang="ru-RU" sz="2500" dirty="0">
              <a:latin typeface="Times New Roman" panose="02020603050405020304" pitchFamily="18" charset="0"/>
              <a:cs typeface="Times New Roman" panose="02020603050405020304" pitchFamily="18" charset="0"/>
            </a:endParaRPr>
          </a:p>
          <a:p>
            <a:pPr indent="449263" algn="just"/>
            <a:endParaRPr lang="ru-RU" sz="2500" dirty="0" smtClean="0">
              <a:latin typeface="Times New Roman" panose="02020603050405020304" pitchFamily="18" charset="0"/>
              <a:cs typeface="Times New Roman" panose="02020603050405020304" pitchFamily="18" charset="0"/>
            </a:endParaRPr>
          </a:p>
          <a:p>
            <a:pPr indent="449263" algn="just"/>
            <a:endParaRPr lang="ru-RU" sz="2500" dirty="0">
              <a:latin typeface="Times New Roman" panose="02020603050405020304" pitchFamily="18" charset="0"/>
              <a:cs typeface="Times New Roman" panose="02020603050405020304" pitchFamily="18" charset="0"/>
            </a:endParaRPr>
          </a:p>
          <a:p>
            <a:pPr indent="449263" algn="just"/>
            <a:endParaRPr lang="ru-RU" sz="2500" dirty="0" smtClean="0">
              <a:latin typeface="Times New Roman" panose="02020603050405020304" pitchFamily="18" charset="0"/>
              <a:cs typeface="Times New Roman" panose="02020603050405020304" pitchFamily="18" charset="0"/>
            </a:endParaRPr>
          </a:p>
          <a:p>
            <a:pPr indent="449263" algn="just"/>
            <a:endParaRPr lang="ru-RU" sz="25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35</a:t>
            </a:fld>
            <a:endParaRPr lang="ru-RU"/>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371"/>
            <a:ext cx="1224116" cy="74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5" name="Picture 11" descr="F:\февраль\Февраль\3\3.png"/>
          <p:cNvPicPr>
            <a:picLocks noChangeAspect="1" noChangeArrowheads="1"/>
          </p:cNvPicPr>
          <p:nvPr/>
        </p:nvPicPr>
        <p:blipFill rotWithShape="1">
          <a:blip r:embed="rId4">
            <a:extLst>
              <a:ext uri="{28A0092B-C50C-407E-A947-70E740481C1C}">
                <a14:useLocalDpi xmlns:a14="http://schemas.microsoft.com/office/drawing/2010/main" val="0"/>
              </a:ext>
            </a:extLst>
          </a:blip>
          <a:srcRect t="21065" b="20156"/>
          <a:stretch/>
        </p:blipFill>
        <p:spPr bwMode="auto">
          <a:xfrm>
            <a:off x="0" y="1445804"/>
            <a:ext cx="12191999" cy="4497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6001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7703" y="660754"/>
            <a:ext cx="11223523" cy="5478423"/>
          </a:xfrm>
          <a:prstGeom prst="rect">
            <a:avLst/>
          </a:prstGeom>
        </p:spPr>
        <p:txBody>
          <a:bodyPr wrap="square">
            <a:spAutoFit/>
          </a:bodyPr>
          <a:lstStyle/>
          <a:p>
            <a:pPr indent="449263" algn="just"/>
            <a:r>
              <a:rPr lang="ru-RU" sz="2500" dirty="0">
                <a:latin typeface="Times New Roman" panose="02020603050405020304" pitchFamily="18" charset="0"/>
                <a:cs typeface="Times New Roman" panose="02020603050405020304" pitchFamily="18" charset="0"/>
              </a:rPr>
              <a:t>Разбор заданий по картинкам. Ситуация </a:t>
            </a:r>
            <a:r>
              <a:rPr lang="ru-RU" sz="2500" dirty="0" smtClean="0">
                <a:latin typeface="Times New Roman" panose="02020603050405020304" pitchFamily="18" charset="0"/>
                <a:cs typeface="Times New Roman" panose="02020603050405020304" pitchFamily="18" charset="0"/>
              </a:rPr>
              <a:t>«Черепаха».</a:t>
            </a:r>
            <a:endParaRPr lang="ru-RU" sz="2500" dirty="0">
              <a:latin typeface="Times New Roman" panose="02020603050405020304" pitchFamily="18" charset="0"/>
              <a:cs typeface="Times New Roman" panose="02020603050405020304" pitchFamily="18" charset="0"/>
            </a:endParaRPr>
          </a:p>
          <a:p>
            <a:pPr indent="449263" algn="just"/>
            <a:endParaRPr lang="ru-RU" sz="2500" dirty="0">
              <a:latin typeface="Times New Roman" panose="02020603050405020304" pitchFamily="18" charset="0"/>
              <a:cs typeface="Times New Roman" panose="02020603050405020304" pitchFamily="18" charset="0"/>
            </a:endParaRPr>
          </a:p>
          <a:p>
            <a:pPr indent="449263" algn="just"/>
            <a:endParaRPr lang="ru-RU" sz="2500" dirty="0" smtClean="0">
              <a:latin typeface="Times New Roman" panose="02020603050405020304" pitchFamily="18" charset="0"/>
              <a:cs typeface="Times New Roman" panose="02020603050405020304" pitchFamily="18" charset="0"/>
            </a:endParaRPr>
          </a:p>
          <a:p>
            <a:pPr indent="449263" algn="just"/>
            <a:endParaRPr lang="ru-RU" sz="2500" dirty="0">
              <a:latin typeface="Times New Roman" panose="02020603050405020304" pitchFamily="18" charset="0"/>
              <a:cs typeface="Times New Roman" panose="02020603050405020304" pitchFamily="18" charset="0"/>
            </a:endParaRPr>
          </a:p>
          <a:p>
            <a:pPr indent="449263" algn="just"/>
            <a:endParaRPr lang="ru-RU" sz="2500" dirty="0" smtClean="0">
              <a:latin typeface="Times New Roman" panose="02020603050405020304" pitchFamily="18" charset="0"/>
              <a:cs typeface="Times New Roman" panose="02020603050405020304" pitchFamily="18" charset="0"/>
            </a:endParaRPr>
          </a:p>
          <a:p>
            <a:pPr indent="449263" algn="just"/>
            <a:endParaRPr lang="ru-RU" sz="2500" dirty="0">
              <a:latin typeface="Times New Roman" panose="02020603050405020304" pitchFamily="18" charset="0"/>
              <a:cs typeface="Times New Roman" panose="02020603050405020304" pitchFamily="18" charset="0"/>
            </a:endParaRPr>
          </a:p>
          <a:p>
            <a:pPr indent="449263" algn="just"/>
            <a:endParaRPr lang="ru-RU" sz="2500" dirty="0" smtClean="0">
              <a:latin typeface="Times New Roman" panose="02020603050405020304" pitchFamily="18" charset="0"/>
              <a:cs typeface="Times New Roman" panose="02020603050405020304" pitchFamily="18" charset="0"/>
            </a:endParaRPr>
          </a:p>
          <a:p>
            <a:pPr indent="449263" algn="just"/>
            <a:endParaRPr lang="ru-RU" sz="2500" dirty="0">
              <a:latin typeface="Times New Roman" panose="02020603050405020304" pitchFamily="18" charset="0"/>
              <a:cs typeface="Times New Roman" panose="02020603050405020304" pitchFamily="18" charset="0"/>
            </a:endParaRPr>
          </a:p>
          <a:p>
            <a:pPr indent="449263" algn="just"/>
            <a:endParaRPr lang="ru-RU" sz="2500" dirty="0" smtClean="0">
              <a:latin typeface="Times New Roman" panose="02020603050405020304" pitchFamily="18" charset="0"/>
              <a:cs typeface="Times New Roman" panose="02020603050405020304" pitchFamily="18" charset="0"/>
            </a:endParaRPr>
          </a:p>
          <a:p>
            <a:pPr indent="449263" algn="just"/>
            <a:endParaRPr lang="ru-RU" sz="2500" dirty="0">
              <a:latin typeface="Times New Roman" panose="02020603050405020304" pitchFamily="18" charset="0"/>
              <a:cs typeface="Times New Roman" panose="02020603050405020304" pitchFamily="18" charset="0"/>
            </a:endParaRPr>
          </a:p>
          <a:p>
            <a:pPr indent="449263" algn="just"/>
            <a:endParaRPr lang="ru-RU" sz="2500" dirty="0" smtClean="0">
              <a:latin typeface="Times New Roman" panose="02020603050405020304" pitchFamily="18" charset="0"/>
              <a:cs typeface="Times New Roman" panose="02020603050405020304" pitchFamily="18" charset="0"/>
            </a:endParaRPr>
          </a:p>
          <a:p>
            <a:pPr indent="449263" algn="just"/>
            <a:endParaRPr lang="ru-RU" sz="2500" dirty="0">
              <a:latin typeface="Times New Roman" panose="02020603050405020304" pitchFamily="18" charset="0"/>
              <a:cs typeface="Times New Roman" panose="02020603050405020304" pitchFamily="18" charset="0"/>
            </a:endParaRPr>
          </a:p>
          <a:p>
            <a:pPr indent="449263" algn="just"/>
            <a:endParaRPr lang="ru-RU" sz="2500" dirty="0" smtClean="0">
              <a:latin typeface="Times New Roman" panose="02020603050405020304" pitchFamily="18" charset="0"/>
              <a:cs typeface="Times New Roman" panose="02020603050405020304" pitchFamily="18" charset="0"/>
            </a:endParaRPr>
          </a:p>
          <a:p>
            <a:pPr indent="449263" algn="just"/>
            <a:endParaRPr lang="ru-RU" sz="25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36</a:t>
            </a:fld>
            <a:endParaRPr lang="ru-RU"/>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371"/>
            <a:ext cx="1224116" cy="74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1" name="Picture 13" descr="F:\февраль\Февраль\3\4.png"/>
          <p:cNvPicPr>
            <a:picLocks noChangeAspect="1" noChangeArrowheads="1"/>
          </p:cNvPicPr>
          <p:nvPr/>
        </p:nvPicPr>
        <p:blipFill rotWithShape="1">
          <a:blip r:embed="rId4">
            <a:extLst>
              <a:ext uri="{28A0092B-C50C-407E-A947-70E740481C1C}">
                <a14:useLocalDpi xmlns:a14="http://schemas.microsoft.com/office/drawing/2010/main" val="0"/>
              </a:ext>
            </a:extLst>
          </a:blip>
          <a:srcRect t="8946" r="4363" b="18640"/>
          <a:stretch/>
        </p:blipFill>
        <p:spPr bwMode="auto">
          <a:xfrm>
            <a:off x="1" y="1107803"/>
            <a:ext cx="12191999" cy="5769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9130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7703" y="660754"/>
            <a:ext cx="11223523" cy="6247864"/>
          </a:xfrm>
          <a:prstGeom prst="rect">
            <a:avLst/>
          </a:prstGeom>
        </p:spPr>
        <p:txBody>
          <a:bodyPr wrap="square">
            <a:spAutoFit/>
          </a:bodyPr>
          <a:lstStyle/>
          <a:p>
            <a:pPr indent="449263" algn="just"/>
            <a:r>
              <a:rPr lang="ru-RU" sz="2500" dirty="0">
                <a:latin typeface="Times New Roman" panose="02020603050405020304" pitchFamily="18" charset="0"/>
                <a:cs typeface="Times New Roman" panose="02020603050405020304" pitchFamily="18" charset="0"/>
              </a:rPr>
              <a:t>Обычно мы не реагируем таким образом на чувства детей, потому что боимся, что, если назвать негативные эмоции своими именами, детям станет хуже.  Но все как раз наоборот.  Ребенок, который слышит слова, совпадающие с его переживаниями, легко утешается, ведь его поняли и приняли то, что он глубоко переживает внутри себя. </a:t>
            </a:r>
          </a:p>
          <a:p>
            <a:pPr indent="449263" algn="just"/>
            <a:r>
              <a:rPr lang="ru-RU" sz="2500" i="1" dirty="0" smtClean="0">
                <a:latin typeface="Times New Roman" panose="02020603050405020304" pitchFamily="18" charset="0"/>
                <a:cs typeface="Times New Roman" panose="02020603050405020304" pitchFamily="18" charset="0"/>
              </a:rPr>
              <a:t>Задание №3. </a:t>
            </a:r>
            <a:r>
              <a:rPr lang="ru-RU" sz="2500" dirty="0" smtClean="0">
                <a:latin typeface="Times New Roman" panose="02020603050405020304" pitchFamily="18" charset="0"/>
                <a:cs typeface="Times New Roman" panose="02020603050405020304" pitchFamily="18" charset="0"/>
              </a:rPr>
              <a:t>Упражнение </a:t>
            </a:r>
            <a:r>
              <a:rPr lang="ru-RU" sz="2500" dirty="0">
                <a:latin typeface="Times New Roman" panose="02020603050405020304" pitchFamily="18" charset="0"/>
                <a:cs typeface="Times New Roman" panose="02020603050405020304" pitchFamily="18" charset="0"/>
              </a:rPr>
              <a:t>“Принятие чувств</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smtClean="0">
                <a:latin typeface="Times New Roman" panose="02020603050405020304" pitchFamily="18" charset="0"/>
                <a:cs typeface="Times New Roman" panose="02020603050405020304" pitchFamily="18" charset="0"/>
              </a:rPr>
              <a:t>Родители делятся </a:t>
            </a:r>
            <a:r>
              <a:rPr lang="ru-RU" sz="2500" dirty="0">
                <a:latin typeface="Times New Roman" panose="02020603050405020304" pitchFamily="18" charset="0"/>
                <a:cs typeface="Times New Roman" panose="02020603050405020304" pitchFamily="18" charset="0"/>
              </a:rPr>
              <a:t>на </a:t>
            </a:r>
            <a:r>
              <a:rPr lang="ru-RU" sz="2500" dirty="0" err="1">
                <a:latin typeface="Times New Roman" panose="02020603050405020304" pitchFamily="18" charset="0"/>
                <a:cs typeface="Times New Roman" panose="02020603050405020304" pitchFamily="18" charset="0"/>
              </a:rPr>
              <a:t>микрогруппы</a:t>
            </a:r>
            <a:r>
              <a:rPr lang="ru-RU" sz="2500" dirty="0">
                <a:latin typeface="Times New Roman" panose="02020603050405020304" pitchFamily="18" charset="0"/>
                <a:cs typeface="Times New Roman" panose="02020603050405020304" pitchFamily="18" charset="0"/>
              </a:rPr>
              <a:t>, необходимо переформулировать неэффективные родительские ответы так, чтобы были приняты чувства ребенка</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“Не смей его бить! Это же твой старший брат!” (“Ты можешь злиться на брата, но бить его нельзя”)</a:t>
            </a:r>
          </a:p>
          <a:p>
            <a:pPr indent="449263" algn="just"/>
            <a:r>
              <a:rPr lang="ru-RU" sz="2500" dirty="0">
                <a:latin typeface="Times New Roman" panose="02020603050405020304" pitchFamily="18" charset="0"/>
                <a:cs typeface="Times New Roman" panose="02020603050405020304" pitchFamily="18" charset="0"/>
              </a:rPr>
              <a:t>“НЕ бойся! Собака тебя не тронет” (“Симпатичный пес</a:t>
            </a:r>
            <a:r>
              <a:rPr lang="ru-RU" sz="2500" dirty="0" smtClean="0">
                <a:latin typeface="Times New Roman" panose="02020603050405020304" pitchFamily="18" charset="0"/>
                <a:cs typeface="Times New Roman" panose="02020603050405020304" pitchFamily="18" charset="0"/>
              </a:rPr>
              <a:t>... </a:t>
            </a:r>
            <a:r>
              <a:rPr lang="ru-RU" sz="2500" dirty="0">
                <a:latin typeface="Times New Roman" panose="02020603050405020304" pitchFamily="18" charset="0"/>
                <a:cs typeface="Times New Roman" panose="02020603050405020304" pitchFamily="18" charset="0"/>
              </a:rPr>
              <a:t>Но если боишься – давай перейдем на другую сторону”)</a:t>
            </a:r>
          </a:p>
          <a:p>
            <a:pPr indent="449263" algn="just"/>
            <a:r>
              <a:rPr lang="ru-RU" sz="2500" dirty="0">
                <a:latin typeface="Times New Roman" panose="02020603050405020304" pitchFamily="18" charset="0"/>
                <a:cs typeface="Times New Roman" panose="02020603050405020304" pitchFamily="18" charset="0"/>
              </a:rPr>
              <a:t>“Улыбнись. Всё не так плохо как тебе кажется” (“Я бы тоже расстроился. Но может мы вместе найдем выход?”)</a:t>
            </a:r>
          </a:p>
          <a:p>
            <a:pPr indent="449263" algn="just"/>
            <a:r>
              <a:rPr lang="ru-RU" sz="2500" dirty="0">
                <a:latin typeface="Times New Roman" panose="02020603050405020304" pitchFamily="18" charset="0"/>
                <a:cs typeface="Times New Roman" panose="02020603050405020304" pitchFamily="18" charset="0"/>
              </a:rPr>
              <a:t>“Подумаешь – укол! Даже малыш не боится, а ты</a:t>
            </a:r>
            <a:r>
              <a:rPr lang="ru-RU" sz="2500" dirty="0" smtClean="0">
                <a:latin typeface="Times New Roman" panose="02020603050405020304" pitchFamily="18" charset="0"/>
                <a:cs typeface="Times New Roman" panose="02020603050405020304" pitchFamily="18" charset="0"/>
              </a:rPr>
              <a:t>... </a:t>
            </a:r>
            <a:r>
              <a:rPr lang="ru-RU" sz="2500" dirty="0">
                <a:latin typeface="Times New Roman" panose="02020603050405020304" pitchFamily="18" charset="0"/>
                <a:cs typeface="Times New Roman" panose="02020603050405020304" pitchFamily="18" charset="0"/>
              </a:rPr>
              <a:t>” (“Да, укол это больно. Если ты боишься, можешь взять меня за руку</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37</a:t>
            </a:fld>
            <a:endParaRPr lang="ru-RU"/>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371"/>
            <a:ext cx="1224116" cy="74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09206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7703" y="577627"/>
            <a:ext cx="11362515" cy="6247864"/>
          </a:xfrm>
          <a:prstGeom prst="rect">
            <a:avLst/>
          </a:prstGeom>
        </p:spPr>
        <p:txBody>
          <a:bodyPr wrap="square">
            <a:spAutoFit/>
          </a:bodyPr>
          <a:lstStyle/>
          <a:p>
            <a:pPr indent="449263" algn="just"/>
            <a:r>
              <a:rPr lang="ru-RU" sz="2500" dirty="0">
                <a:latin typeface="Times New Roman" panose="02020603050405020304" pitchFamily="18" charset="0"/>
                <a:cs typeface="Times New Roman" panose="02020603050405020304" pitchFamily="18" charset="0"/>
              </a:rPr>
              <a:t>В процессе этого упражнения родители знакомиться с понятием “активного слушания”. Слушать активно – значит улавливать, что ваш ребенок пытается вам сказать на самом деле, что он чувствует на самом деле, и озвучить эти слова своими словами, окрашивая свои слова пониманием и неподдельной заботой.</a:t>
            </a:r>
          </a:p>
          <a:p>
            <a:pPr indent="449263" algn="just"/>
            <a:r>
              <a:rPr lang="ru-RU" sz="2500" dirty="0" smtClean="0">
                <a:latin typeface="Times New Roman" panose="02020603050405020304" pitchFamily="18" charset="0"/>
                <a:cs typeface="Times New Roman" panose="02020603050405020304" pitchFamily="18" charset="0"/>
              </a:rPr>
              <a:t>Коллективное </a:t>
            </a:r>
            <a:r>
              <a:rPr lang="ru-RU" sz="2500" dirty="0">
                <a:latin typeface="Times New Roman" panose="02020603050405020304" pitchFamily="18" charset="0"/>
                <a:cs typeface="Times New Roman" panose="02020603050405020304" pitchFamily="18" charset="0"/>
              </a:rPr>
              <a:t>обсуждение: Что дает принятие чувств</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smtClean="0">
                <a:latin typeface="Times New Roman" panose="02020603050405020304" pitchFamily="18" charset="0"/>
                <a:cs typeface="Times New Roman" panose="02020603050405020304" pitchFamily="18" charset="0"/>
              </a:rPr>
              <a:t>Родители делают вывод. Для </a:t>
            </a:r>
            <a:r>
              <a:rPr lang="ru-RU" sz="2500" dirty="0">
                <a:latin typeface="Times New Roman" panose="02020603050405020304" pitchFamily="18" charset="0"/>
                <a:cs typeface="Times New Roman" panose="02020603050405020304" pitchFamily="18" charset="0"/>
              </a:rPr>
              <a:t>детей восприятие их чувств оборачивается воспитанием чувств. Дети что-то переживают. Мы называем их переживания своими именами. Говорим не о том, что они должны или не должны чувствовать, а то, что они действительно чувствуют. От нас они узнают, как называется то, что они переживают сейчас. Если это слово можно произнести, значит можно признать это чувство, а раз так, значит, ему можно доверять. Не бояться, не стыдиться, а признавать и справляться. Другими словами, эмоции которые подавляются, сохраняются. Чувства, которые допускаются и признаются, теряют свою разрушительную сущность. Называние и признание подавленных эмоций приносит ребенку огромное облегчение, радость, ощущение близости с родителями, осознание того, что тебя слышат и понимают</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38</a:t>
            </a:fld>
            <a:endParaRPr lang="ru-RU"/>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371"/>
            <a:ext cx="1224116" cy="74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71286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7703" y="660754"/>
            <a:ext cx="11223523" cy="5478423"/>
          </a:xfrm>
          <a:prstGeom prst="rect">
            <a:avLst/>
          </a:prstGeom>
        </p:spPr>
        <p:txBody>
          <a:bodyPr wrap="square">
            <a:spAutoFit/>
          </a:bodyPr>
          <a:lstStyle/>
          <a:p>
            <a:pPr indent="449263" algn="just"/>
            <a:r>
              <a:rPr lang="ru-RU" sz="2500" dirty="0" smtClean="0">
                <a:latin typeface="Times New Roman" panose="02020603050405020304" pitchFamily="18" charset="0"/>
                <a:cs typeface="Times New Roman" panose="02020603050405020304" pitchFamily="18" charset="0"/>
              </a:rPr>
              <a:t>Коллективное обсуждение проблемы: </a:t>
            </a:r>
            <a:r>
              <a:rPr lang="ru-RU" sz="2500" dirty="0">
                <a:latin typeface="Times New Roman" panose="02020603050405020304" pitchFamily="18" charset="0"/>
                <a:cs typeface="Times New Roman" panose="02020603050405020304" pitchFamily="18" charset="0"/>
              </a:rPr>
              <a:t>Что дает принятие чувств</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smtClean="0">
                <a:latin typeface="Times New Roman" panose="02020603050405020304" pitchFamily="18" charset="0"/>
                <a:cs typeface="Times New Roman" panose="02020603050405020304" pitchFamily="18" charset="0"/>
              </a:rPr>
              <a:t>Родители делают вывод. Для </a:t>
            </a:r>
            <a:r>
              <a:rPr lang="ru-RU" sz="2500" dirty="0">
                <a:latin typeface="Times New Roman" panose="02020603050405020304" pitchFamily="18" charset="0"/>
                <a:cs typeface="Times New Roman" panose="02020603050405020304" pitchFamily="18" charset="0"/>
              </a:rPr>
              <a:t>детей восприятие их чувств оборачивается воспитанием чувств. Дети что-то переживают. Мы называем их переживания своими именами. Говорим не о том, что они должны или не должны чувствовать, а то, что они действительно чувствуют. От нас они узнают, как называется то, что они переживают сейчас. Если это слово можно произнести, значит можно признать это чувство, а раз так, значит, ему можно доверять. Не бояться, не стыдиться, а признавать и справляться. Другими словами, эмоции которые подавляются, сохраняются. Чувства, которые допускаются и признаются, теряют свою разрушительную сущность. Называние и признание подавленных эмоций приносит ребенку огромное облегчение, радость, ощущение близости с родителями, осознание того, что тебя слышат и понимают</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i="1" dirty="0" smtClean="0">
                <a:latin typeface="Times New Roman" panose="02020603050405020304" pitchFamily="18" charset="0"/>
                <a:cs typeface="Times New Roman" panose="02020603050405020304" pitchFamily="18" charset="0"/>
              </a:rPr>
              <a:t>Задание №4. </a:t>
            </a:r>
            <a:r>
              <a:rPr lang="ru-RU" sz="2500" dirty="0" smtClean="0">
                <a:latin typeface="Times New Roman" panose="02020603050405020304" pitchFamily="18" charset="0"/>
                <a:cs typeface="Times New Roman" panose="02020603050405020304" pitchFamily="18" charset="0"/>
              </a:rPr>
              <a:t>Обсуждение </a:t>
            </a:r>
            <a:r>
              <a:rPr lang="ru-RU" sz="2500" dirty="0">
                <a:latin typeface="Times New Roman" panose="02020603050405020304" pitchFamily="18" charset="0"/>
                <a:cs typeface="Times New Roman" panose="02020603050405020304" pitchFamily="18" charset="0"/>
              </a:rPr>
              <a:t>ситуаций в группах. </a:t>
            </a:r>
            <a:r>
              <a:rPr lang="ru-RU" sz="2500" dirty="0" smtClean="0">
                <a:latin typeface="Times New Roman" panose="02020603050405020304" pitchFamily="18" charset="0"/>
                <a:cs typeface="Times New Roman" panose="02020603050405020304" pitchFamily="18" charset="0"/>
              </a:rPr>
              <a:t>Какими </a:t>
            </a:r>
            <a:r>
              <a:rPr lang="ru-RU" sz="2500" dirty="0">
                <a:latin typeface="Times New Roman" panose="02020603050405020304" pitchFamily="18" charset="0"/>
                <a:cs typeface="Times New Roman" panose="02020603050405020304" pitchFamily="18" charset="0"/>
              </a:rPr>
              <a:t>словами вы покажите, что понимаете чувства ребенка</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39</a:t>
            </a:fld>
            <a:endParaRPr lang="ru-RU"/>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371"/>
            <a:ext cx="1224116" cy="74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846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7703" y="660754"/>
            <a:ext cx="11223523" cy="5093702"/>
          </a:xfrm>
          <a:prstGeom prst="rect">
            <a:avLst/>
          </a:prstGeom>
        </p:spPr>
        <p:txBody>
          <a:bodyPr wrap="square">
            <a:spAutoFit/>
          </a:bodyPr>
          <a:lstStyle/>
          <a:p>
            <a:pPr indent="449263" algn="just"/>
            <a:r>
              <a:rPr lang="ru-RU" sz="2500" b="1" dirty="0">
                <a:latin typeface="Times New Roman" panose="02020603050405020304" pitchFamily="18" charset="0"/>
                <a:cs typeface="Times New Roman" panose="02020603050405020304" pitchFamily="18" charset="0"/>
              </a:rPr>
              <a:t>Цель </a:t>
            </a:r>
            <a:r>
              <a:rPr lang="ru-RU" sz="2500" b="1" dirty="0" smtClean="0">
                <a:latin typeface="Times New Roman" panose="02020603050405020304" pitchFamily="18" charset="0"/>
                <a:cs typeface="Times New Roman" panose="02020603050405020304" pitchFamily="18" charset="0"/>
              </a:rPr>
              <a:t>программы: </a:t>
            </a:r>
            <a:r>
              <a:rPr lang="ru-RU" sz="2500" dirty="0" smtClean="0">
                <a:latin typeface="Times New Roman" panose="02020603050405020304" pitchFamily="18" charset="0"/>
                <a:cs typeface="Times New Roman" panose="02020603050405020304" pitchFamily="18" charset="0"/>
              </a:rPr>
              <a:t>развитие </a:t>
            </a:r>
            <a:r>
              <a:rPr lang="ru-RU" sz="2500" dirty="0">
                <a:latin typeface="Times New Roman" panose="02020603050405020304" pitchFamily="18" charset="0"/>
                <a:cs typeface="Times New Roman" panose="02020603050405020304" pitchFamily="18" charset="0"/>
              </a:rPr>
              <a:t>компетентности родителей будущих первоклассников по вопросам готовности детей к школе, их социализации в школьной жизни</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b="1" dirty="0">
                <a:latin typeface="Times New Roman" panose="02020603050405020304" pitchFamily="18" charset="0"/>
                <a:cs typeface="Times New Roman" panose="02020603050405020304" pitchFamily="18" charset="0"/>
              </a:rPr>
              <a:t>Задачи программы</a:t>
            </a:r>
            <a:r>
              <a:rPr lang="ru-RU" sz="2500" b="1" dirty="0" smtClean="0">
                <a:latin typeface="Times New Roman" panose="02020603050405020304" pitchFamily="18" charset="0"/>
                <a:cs typeface="Times New Roman" panose="02020603050405020304" pitchFamily="18" charset="0"/>
              </a:rPr>
              <a:t>:</a:t>
            </a:r>
            <a:endParaRPr lang="ru-RU" sz="2500" b="1"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1. Пропаганда психологических знаний по теме “Психологическая готовность к школе</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2. Помощь в осознании специфики возраста и соотнесении требований школы с психологическим обликом ребенка</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3. Формирование позиции сотрудничества со своим ребенком и со школой</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4. Создание классного коллектива родителей, планирование совместных работ и методического обеспечения учебного </a:t>
            </a:r>
            <a:r>
              <a:rPr lang="ru-RU" sz="2500" dirty="0" smtClean="0">
                <a:latin typeface="Times New Roman" panose="02020603050405020304" pitchFamily="18" charset="0"/>
                <a:cs typeface="Times New Roman" panose="02020603050405020304" pitchFamily="18" charset="0"/>
              </a:rPr>
              <a:t>процесса</a:t>
            </a:r>
            <a:endParaRPr lang="ru-RU" sz="2500" dirty="0">
              <a:latin typeface="Times New Roman" panose="02020603050405020304" pitchFamily="18" charset="0"/>
              <a:cs typeface="Times New Roman" panose="02020603050405020304" pitchFamily="18" charset="0"/>
            </a:endParaRPr>
          </a:p>
          <a:p>
            <a:pPr indent="449263" algn="just"/>
            <a:r>
              <a:rPr lang="ru-RU" sz="2500" b="1" dirty="0">
                <a:latin typeface="Times New Roman" panose="02020603050405020304" pitchFamily="18" charset="0"/>
                <a:cs typeface="Times New Roman" panose="02020603050405020304" pitchFamily="18" charset="0"/>
              </a:rPr>
              <a:t>Методы </a:t>
            </a:r>
            <a:r>
              <a:rPr lang="ru-RU" sz="2500" b="1" dirty="0" smtClean="0">
                <a:latin typeface="Times New Roman" panose="02020603050405020304" pitchFamily="18" charset="0"/>
                <a:cs typeface="Times New Roman" panose="02020603050405020304" pitchFamily="18" charset="0"/>
              </a:rPr>
              <a:t>работы: </a:t>
            </a:r>
            <a:r>
              <a:rPr lang="ru-RU" sz="2500" dirty="0" smtClean="0">
                <a:latin typeface="Times New Roman" panose="02020603050405020304" pitchFamily="18" charset="0"/>
                <a:cs typeface="Times New Roman" panose="02020603050405020304" pitchFamily="18" charset="0"/>
              </a:rPr>
              <a:t>групповое обсуждение, беседа, ролевые игры, дискуссия, деловая игра, психодиагностика.</a:t>
            </a:r>
            <a:endParaRPr lang="ru-RU" sz="25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4</a:t>
            </a:fld>
            <a:endParaRPr lang="ru-RU"/>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371"/>
            <a:ext cx="1224116" cy="74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86670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7703" y="660754"/>
            <a:ext cx="11223523" cy="5863144"/>
          </a:xfrm>
          <a:prstGeom prst="rect">
            <a:avLst/>
          </a:prstGeom>
        </p:spPr>
        <p:txBody>
          <a:bodyPr wrap="square">
            <a:spAutoFit/>
          </a:bodyPr>
          <a:lstStyle/>
          <a:p>
            <a:pPr marL="342900" indent="-342900" algn="just">
              <a:buFont typeface="Wingdings" panose="05000000000000000000" pitchFamily="2" charset="2"/>
              <a:buChar char="ü"/>
            </a:pPr>
            <a:r>
              <a:rPr lang="ru-RU" sz="2500" dirty="0" smtClean="0">
                <a:latin typeface="Times New Roman" panose="02020603050405020304" pitchFamily="18" charset="0"/>
                <a:cs typeface="Times New Roman" panose="02020603050405020304" pitchFamily="18" charset="0"/>
              </a:rPr>
              <a:t>Из-за какого-то маленького дождика </a:t>
            </a:r>
            <a:r>
              <a:rPr lang="ru-RU" sz="2500" dirty="0" err="1" smtClean="0">
                <a:latin typeface="Times New Roman" panose="02020603050405020304" pitchFamily="18" charset="0"/>
                <a:cs typeface="Times New Roman" panose="02020603050405020304" pitchFamily="18" charset="0"/>
              </a:rPr>
              <a:t>училка</a:t>
            </a:r>
            <a:r>
              <a:rPr lang="ru-RU" sz="2500" dirty="0" smtClean="0">
                <a:latin typeface="Times New Roman" panose="02020603050405020304" pitchFamily="18" charset="0"/>
                <a:cs typeface="Times New Roman" panose="02020603050405020304" pitchFamily="18" charset="0"/>
              </a:rPr>
              <a:t> сказала, что мы не пойдем в поход.  Она идиотка! </a:t>
            </a:r>
          </a:p>
          <a:p>
            <a:pPr marL="342900" indent="-342900" algn="just">
              <a:buFont typeface="Wingdings" panose="05000000000000000000" pitchFamily="2" charset="2"/>
              <a:buChar char="ü"/>
            </a:pPr>
            <a:r>
              <a:rPr lang="ru-RU" sz="2500" dirty="0" smtClean="0">
                <a:latin typeface="Times New Roman" panose="02020603050405020304" pitchFamily="18" charset="0"/>
                <a:cs typeface="Times New Roman" panose="02020603050405020304" pitchFamily="18" charset="0"/>
              </a:rPr>
              <a:t>Катя </a:t>
            </a:r>
            <a:r>
              <a:rPr lang="ru-RU" sz="2500" dirty="0">
                <a:latin typeface="Times New Roman" panose="02020603050405020304" pitchFamily="18" charset="0"/>
                <a:cs typeface="Times New Roman" panose="02020603050405020304" pitchFamily="18" charset="0"/>
              </a:rPr>
              <a:t>пригласила меня в гости, но я не знаю пойти или нет.  </a:t>
            </a:r>
            <a:endParaRPr lang="ru-RU" sz="25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ru-RU" sz="2500" dirty="0" smtClean="0">
                <a:latin typeface="Times New Roman" panose="02020603050405020304" pitchFamily="18" charset="0"/>
                <a:cs typeface="Times New Roman" panose="02020603050405020304" pitchFamily="18" charset="0"/>
              </a:rPr>
              <a:t>Я </a:t>
            </a:r>
            <a:r>
              <a:rPr lang="ru-RU" sz="2500" dirty="0">
                <a:latin typeface="Times New Roman" panose="02020603050405020304" pitchFamily="18" charset="0"/>
                <a:cs typeface="Times New Roman" panose="02020603050405020304" pitchFamily="18" charset="0"/>
              </a:rPr>
              <a:t>не понимаю, почему учителя нагружают нас так, что мы и в выходные должны работать.  </a:t>
            </a:r>
            <a:endParaRPr lang="ru-RU" sz="25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ru-RU" sz="2500" dirty="0" smtClean="0">
                <a:latin typeface="Times New Roman" panose="02020603050405020304" pitchFamily="18" charset="0"/>
                <a:cs typeface="Times New Roman" panose="02020603050405020304" pitchFamily="18" charset="0"/>
              </a:rPr>
              <a:t>Мы </a:t>
            </a:r>
            <a:r>
              <a:rPr lang="ru-RU" sz="2500" dirty="0">
                <a:latin typeface="Times New Roman" panose="02020603050405020304" pitchFamily="18" charset="0"/>
                <a:cs typeface="Times New Roman" panose="02020603050405020304" pitchFamily="18" charset="0"/>
              </a:rPr>
              <a:t>сегодня играли в баскетбол, и я ни разу не забросил не одного мяча.  </a:t>
            </a:r>
            <a:endParaRPr lang="ru-RU" sz="25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ru-RU" sz="2500" dirty="0" smtClean="0">
                <a:latin typeface="Times New Roman" panose="02020603050405020304" pitchFamily="18" charset="0"/>
                <a:cs typeface="Times New Roman" panose="02020603050405020304" pitchFamily="18" charset="0"/>
              </a:rPr>
              <a:t>Таня </a:t>
            </a:r>
            <a:r>
              <a:rPr lang="ru-RU" sz="2500" dirty="0">
                <a:latin typeface="Times New Roman" panose="02020603050405020304" pitchFamily="18" charset="0"/>
                <a:cs typeface="Times New Roman" panose="02020603050405020304" pitchFamily="18" charset="0"/>
              </a:rPr>
              <a:t>уехала в другой город, а она моя лучшая подруга.  </a:t>
            </a:r>
            <a:endParaRPr lang="ru-RU" sz="25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ru-RU" sz="2500" dirty="0" smtClean="0">
                <a:latin typeface="Times New Roman" panose="02020603050405020304" pitchFamily="18" charset="0"/>
                <a:cs typeface="Times New Roman" panose="02020603050405020304" pitchFamily="18" charset="0"/>
              </a:rPr>
              <a:t>Кондуктор </a:t>
            </a:r>
            <a:r>
              <a:rPr lang="ru-RU" sz="2500" dirty="0">
                <a:latin typeface="Times New Roman" panose="02020603050405020304" pitchFamily="18" charset="0"/>
                <a:cs typeface="Times New Roman" panose="02020603050405020304" pitchFamily="18" charset="0"/>
              </a:rPr>
              <a:t>в автобусе кричал на меня, все ребята смеялись.  </a:t>
            </a:r>
          </a:p>
          <a:p>
            <a:pPr indent="449263" algn="just"/>
            <a:r>
              <a:rPr lang="ru-RU" sz="2500" dirty="0">
                <a:latin typeface="Times New Roman" panose="02020603050405020304" pitchFamily="18" charset="0"/>
                <a:cs typeface="Times New Roman" panose="02020603050405020304" pitchFamily="18" charset="0"/>
              </a:rPr>
              <a:t>1.  Попросите ребенка </a:t>
            </a:r>
            <a:r>
              <a:rPr lang="ru-RU" sz="2500" dirty="0" smtClean="0">
                <a:latin typeface="Times New Roman" panose="02020603050405020304" pitchFamily="18" charset="0"/>
                <a:cs typeface="Times New Roman" panose="02020603050405020304" pitchFamily="18" charset="0"/>
              </a:rPr>
              <a:t>1-2 словами </a:t>
            </a:r>
            <a:r>
              <a:rPr lang="ru-RU" sz="2500" dirty="0">
                <a:latin typeface="Times New Roman" panose="02020603050405020304" pitchFamily="18" charset="0"/>
                <a:cs typeface="Times New Roman" panose="02020603050405020304" pitchFamily="18" charset="0"/>
              </a:rPr>
              <a:t>описать ситуацию, которая его расстроила </a:t>
            </a:r>
          </a:p>
          <a:p>
            <a:pPr indent="449263" algn="just"/>
            <a:r>
              <a:rPr lang="ru-RU" sz="2500" dirty="0">
                <a:latin typeface="Times New Roman" panose="02020603050405020304" pitchFamily="18" charset="0"/>
                <a:cs typeface="Times New Roman" panose="02020603050405020304" pitchFamily="18" charset="0"/>
              </a:rPr>
              <a:t>2.  Определите, какое чувство сильнее всего он испытывает, запишите его ответы.  </a:t>
            </a:r>
          </a:p>
          <a:p>
            <a:pPr indent="449263" algn="just"/>
            <a:r>
              <a:rPr lang="ru-RU" sz="2500" dirty="0">
                <a:latin typeface="Times New Roman" panose="02020603050405020304" pitchFamily="18" charset="0"/>
                <a:cs typeface="Times New Roman" panose="02020603050405020304" pitchFamily="18" charset="0"/>
              </a:rPr>
              <a:t>3.  Придумайте одну две фразы, которые показали бы ребенку, что вы понимаете его чувство.  </a:t>
            </a:r>
          </a:p>
          <a:p>
            <a:pPr indent="449263" algn="just"/>
            <a:r>
              <a:rPr lang="ru-RU" sz="2500" dirty="0" smtClean="0">
                <a:latin typeface="Times New Roman" panose="02020603050405020304" pitchFamily="18" charset="0"/>
                <a:cs typeface="Times New Roman" panose="02020603050405020304" pitchFamily="18" charset="0"/>
              </a:rPr>
              <a:t>Коллективное обсуждение проблемы: </a:t>
            </a:r>
            <a:r>
              <a:rPr lang="ru-RU" sz="2500" dirty="0">
                <a:latin typeface="Times New Roman" panose="02020603050405020304" pitchFamily="18" charset="0"/>
                <a:cs typeface="Times New Roman" panose="02020603050405020304" pitchFamily="18" charset="0"/>
              </a:rPr>
              <a:t>Предоставление права выбора – что это дает ребенку? Чувство ответственности и самостоятельности.</a:t>
            </a:r>
          </a:p>
        </p:txBody>
      </p:sp>
      <p:sp>
        <p:nvSpPr>
          <p:cNvPr id="3" name="Номер слайда 2"/>
          <p:cNvSpPr>
            <a:spLocks noGrp="1"/>
          </p:cNvSpPr>
          <p:nvPr>
            <p:ph type="sldNum" sz="quarter" idx="12"/>
          </p:nvPr>
        </p:nvSpPr>
        <p:spPr/>
        <p:txBody>
          <a:bodyPr/>
          <a:lstStyle/>
          <a:p>
            <a:fld id="{5D38466B-DEE6-4334-8400-331435FCFD1B}" type="slidenum">
              <a:rPr lang="ru-RU" smtClean="0"/>
              <a:t>40</a:t>
            </a:fld>
            <a:endParaRPr lang="ru-RU"/>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371"/>
            <a:ext cx="1224116" cy="74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85352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7703" y="660754"/>
            <a:ext cx="11223523" cy="6155531"/>
          </a:xfrm>
          <a:prstGeom prst="rect">
            <a:avLst/>
          </a:prstGeom>
        </p:spPr>
        <p:txBody>
          <a:bodyPr wrap="square">
            <a:spAutoFit/>
          </a:bodyPr>
          <a:lstStyle/>
          <a:p>
            <a:pPr indent="449263" algn="ctr"/>
            <a:r>
              <a:rPr lang="ru-RU" sz="2500" b="1" dirty="0">
                <a:latin typeface="Times New Roman" panose="02020603050405020304" pitchFamily="18" charset="0"/>
                <a:cs typeface="Times New Roman" panose="02020603050405020304" pitchFamily="18" charset="0"/>
              </a:rPr>
              <a:t>Занятие по теме «Интеллектуальная </a:t>
            </a:r>
            <a:r>
              <a:rPr lang="ru-RU" sz="2500" b="1" dirty="0" smtClean="0">
                <a:latin typeface="Times New Roman" panose="02020603050405020304" pitchFamily="18" charset="0"/>
                <a:cs typeface="Times New Roman" panose="02020603050405020304" pitchFamily="18" charset="0"/>
              </a:rPr>
              <a:t>готовность»</a:t>
            </a:r>
            <a:endParaRPr lang="ru-RU" sz="2500" b="1"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Цель: познакомить родителей с игровыми приемами интеллектуального развития </a:t>
            </a:r>
            <a:r>
              <a:rPr lang="ru-RU" sz="2500" dirty="0" smtClean="0">
                <a:latin typeface="Times New Roman" panose="02020603050405020304" pitchFamily="18" charset="0"/>
                <a:cs typeface="Times New Roman" panose="02020603050405020304" pitchFamily="18" charset="0"/>
              </a:rPr>
              <a:t>дошкольников.</a:t>
            </a:r>
            <a:endParaRPr lang="ru-RU" sz="2500" dirty="0">
              <a:latin typeface="Times New Roman" panose="02020603050405020304" pitchFamily="18" charset="0"/>
              <a:cs typeface="Times New Roman" panose="02020603050405020304" pitchFamily="18" charset="0"/>
            </a:endParaRPr>
          </a:p>
          <a:p>
            <a:pPr indent="449263" algn="just"/>
            <a:r>
              <a:rPr lang="ru-RU" sz="2500" dirty="0" smtClean="0">
                <a:latin typeface="Times New Roman" panose="02020603050405020304" pitchFamily="18" charset="0"/>
                <a:cs typeface="Times New Roman" panose="02020603050405020304" pitchFamily="18" charset="0"/>
              </a:rPr>
              <a:t>Психолог напоминает, </a:t>
            </a:r>
            <a:r>
              <a:rPr lang="ru-RU" sz="2500" dirty="0">
                <a:latin typeface="Times New Roman" panose="02020603050405020304" pitchFamily="18" charset="0"/>
                <a:cs typeface="Times New Roman" panose="02020603050405020304" pitchFamily="18" charset="0"/>
              </a:rPr>
              <a:t>что интеллектуальная готовность предполагает развитие внимания, памяти, сформированные мыслительные операции анализа, синтеза, обобщения, умение устанавливать связи между явлениями и событиями, ребенок должен ориентироваться во времени, пространстве и своем ближайшем окружении</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Для того, чтобы Вы могли еще раз объективно оценить подготовленность ребенка к школе, предлагаем </a:t>
            </a:r>
            <a:r>
              <a:rPr lang="ru-RU" sz="2500" dirty="0" smtClean="0">
                <a:latin typeface="Times New Roman" panose="02020603050405020304" pitchFamily="18" charset="0"/>
                <a:cs typeface="Times New Roman" panose="02020603050405020304" pitchFamily="18" charset="0"/>
              </a:rPr>
              <a:t>тест для родителей «Готов </a:t>
            </a:r>
            <a:r>
              <a:rPr lang="ru-RU" sz="2500" dirty="0">
                <a:latin typeface="Times New Roman" panose="02020603050405020304" pitchFamily="18" charset="0"/>
                <a:cs typeface="Times New Roman" panose="02020603050405020304" pitchFamily="18" charset="0"/>
              </a:rPr>
              <a:t>ли ребенок к школе</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i="1" dirty="0" smtClean="0">
                <a:latin typeface="Times New Roman" panose="02020603050405020304" pitchFamily="18" charset="0"/>
                <a:cs typeface="Times New Roman" panose="02020603050405020304" pitchFamily="18" charset="0"/>
              </a:rPr>
              <a:t>1.Хочет </a:t>
            </a:r>
            <a:r>
              <a:rPr lang="ru-RU" i="1" dirty="0">
                <a:latin typeface="Times New Roman" panose="02020603050405020304" pitchFamily="18" charset="0"/>
                <a:cs typeface="Times New Roman" panose="02020603050405020304" pitchFamily="18" charset="0"/>
              </a:rPr>
              <a:t>ли Ваш ребенок идти в школу</a:t>
            </a:r>
            <a:r>
              <a:rPr lang="ru-RU" i="1" dirty="0" smtClean="0">
                <a:latin typeface="Times New Roman" panose="02020603050405020304" pitchFamily="18" charset="0"/>
                <a:cs typeface="Times New Roman" panose="02020603050405020304" pitchFamily="18" charset="0"/>
              </a:rPr>
              <a:t>?</a:t>
            </a:r>
            <a:endParaRPr lang="ru-RU" i="1" dirty="0">
              <a:latin typeface="Times New Roman" panose="02020603050405020304" pitchFamily="18" charset="0"/>
              <a:cs typeface="Times New Roman" panose="02020603050405020304" pitchFamily="18" charset="0"/>
            </a:endParaRPr>
          </a:p>
          <a:p>
            <a:pPr indent="449263" algn="just"/>
            <a:r>
              <a:rPr lang="ru-RU" i="1" dirty="0">
                <a:latin typeface="Times New Roman" panose="02020603050405020304" pitchFamily="18" charset="0"/>
                <a:cs typeface="Times New Roman" panose="02020603050405020304" pitchFamily="18" charset="0"/>
              </a:rPr>
              <a:t>2. Привлекает ли Вашего ребенка в школе то, что в ней будет интересно учиться, и он многое узнает</a:t>
            </a:r>
            <a:r>
              <a:rPr lang="ru-RU" i="1" dirty="0" smtClean="0">
                <a:latin typeface="Times New Roman" panose="02020603050405020304" pitchFamily="18" charset="0"/>
                <a:cs typeface="Times New Roman" panose="02020603050405020304" pitchFamily="18" charset="0"/>
              </a:rPr>
              <a:t>?</a:t>
            </a:r>
            <a:endParaRPr lang="ru-RU" i="1" dirty="0">
              <a:latin typeface="Times New Roman" panose="02020603050405020304" pitchFamily="18" charset="0"/>
              <a:cs typeface="Times New Roman" panose="02020603050405020304" pitchFamily="18" charset="0"/>
            </a:endParaRPr>
          </a:p>
          <a:p>
            <a:pPr indent="449263" algn="just"/>
            <a:r>
              <a:rPr lang="ru-RU" i="1" dirty="0">
                <a:latin typeface="Times New Roman" panose="02020603050405020304" pitchFamily="18" charset="0"/>
                <a:cs typeface="Times New Roman" panose="02020603050405020304" pitchFamily="18" charset="0"/>
              </a:rPr>
              <a:t>3. Может ли Ваш ребенок заниматься самостоятельно каким-либо делом, требующим сосредоточенности в течение 30 минут (например, собирать конструктор</a:t>
            </a:r>
            <a:r>
              <a:rPr lang="ru-RU" i="1" dirty="0" smtClean="0">
                <a:latin typeface="Times New Roman" panose="02020603050405020304" pitchFamily="18" charset="0"/>
                <a:cs typeface="Times New Roman" panose="02020603050405020304" pitchFamily="18" charset="0"/>
              </a:rPr>
              <a:t>)?</a:t>
            </a:r>
            <a:endParaRPr lang="ru-RU" i="1" dirty="0">
              <a:latin typeface="Times New Roman" panose="02020603050405020304" pitchFamily="18" charset="0"/>
              <a:cs typeface="Times New Roman" panose="02020603050405020304" pitchFamily="18" charset="0"/>
            </a:endParaRPr>
          </a:p>
          <a:p>
            <a:pPr indent="449263" algn="just"/>
            <a:r>
              <a:rPr lang="ru-RU" i="1" dirty="0">
                <a:latin typeface="Times New Roman" panose="02020603050405020304" pitchFamily="18" charset="0"/>
                <a:cs typeface="Times New Roman" panose="02020603050405020304" pitchFamily="18" charset="0"/>
              </a:rPr>
              <a:t>4. Верно ли, что Ваш ребенок в присутствии незнакомых нисколько не стесняется</a:t>
            </a:r>
            <a:r>
              <a:rPr lang="ru-RU" i="1" dirty="0" smtClean="0">
                <a:latin typeface="Times New Roman" panose="02020603050405020304" pitchFamily="18" charset="0"/>
                <a:cs typeface="Times New Roman" panose="02020603050405020304" pitchFamily="18" charset="0"/>
              </a:rPr>
              <a:t>?</a:t>
            </a:r>
            <a:endParaRPr lang="ru-RU" i="1" dirty="0">
              <a:latin typeface="Times New Roman" panose="02020603050405020304" pitchFamily="18" charset="0"/>
              <a:cs typeface="Times New Roman" panose="02020603050405020304" pitchFamily="18" charset="0"/>
            </a:endParaRPr>
          </a:p>
          <a:p>
            <a:pPr indent="449263" algn="just"/>
            <a:r>
              <a:rPr lang="ru-RU" i="1" dirty="0">
                <a:latin typeface="Times New Roman" panose="02020603050405020304" pitchFamily="18" charset="0"/>
                <a:cs typeface="Times New Roman" panose="02020603050405020304" pitchFamily="18" charset="0"/>
              </a:rPr>
              <a:t>5. Умеет ли Ваш ребенок составлять рассказы по картинке не короче чем из 5 предложений</a:t>
            </a:r>
            <a:r>
              <a:rPr lang="ru-RU" i="1" dirty="0" smtClean="0">
                <a:latin typeface="Times New Roman" panose="02020603050405020304" pitchFamily="18" charset="0"/>
                <a:cs typeface="Times New Roman" panose="02020603050405020304" pitchFamily="18" charset="0"/>
              </a:rPr>
              <a:t>?</a:t>
            </a:r>
            <a:endParaRPr lang="ru-RU" i="1" dirty="0">
              <a:latin typeface="Times New Roman" panose="02020603050405020304" pitchFamily="18" charset="0"/>
              <a:cs typeface="Times New Roman" panose="02020603050405020304" pitchFamily="18" charset="0"/>
            </a:endParaRPr>
          </a:p>
          <a:p>
            <a:pPr indent="449263" algn="just"/>
            <a:r>
              <a:rPr lang="ru-RU" i="1" dirty="0">
                <a:latin typeface="Times New Roman" panose="02020603050405020304" pitchFamily="18" charset="0"/>
                <a:cs typeface="Times New Roman" panose="02020603050405020304" pitchFamily="18" charset="0"/>
              </a:rPr>
              <a:t>6. Умеет ли Ваш ребенок рассказать наизусть несколько стихотворений</a:t>
            </a:r>
            <a:r>
              <a:rPr lang="ru-RU" i="1" dirty="0" smtClean="0">
                <a:latin typeface="Times New Roman" panose="02020603050405020304" pitchFamily="18" charset="0"/>
                <a:cs typeface="Times New Roman" panose="02020603050405020304" pitchFamily="18" charset="0"/>
              </a:rPr>
              <a:t>?</a:t>
            </a:r>
            <a:endParaRPr lang="ru-RU" i="1" dirty="0">
              <a:latin typeface="Times New Roman" panose="02020603050405020304" pitchFamily="18" charset="0"/>
              <a:cs typeface="Times New Roman" panose="02020603050405020304" pitchFamily="18" charset="0"/>
            </a:endParaRPr>
          </a:p>
          <a:p>
            <a:pPr indent="449263" algn="just"/>
            <a:r>
              <a:rPr lang="ru-RU" i="1" dirty="0" smtClean="0">
                <a:latin typeface="Times New Roman" panose="02020603050405020304" pitchFamily="18" charset="0"/>
                <a:cs typeface="Times New Roman" panose="02020603050405020304" pitchFamily="18" charset="0"/>
              </a:rPr>
              <a:t>7. Умеет </a:t>
            </a:r>
            <a:r>
              <a:rPr lang="ru-RU" i="1" dirty="0">
                <a:latin typeface="Times New Roman" panose="02020603050405020304" pitchFamily="18" charset="0"/>
                <a:cs typeface="Times New Roman" panose="02020603050405020304" pitchFamily="18" charset="0"/>
              </a:rPr>
              <a:t>ли он изменять существительные по числам</a:t>
            </a:r>
            <a:r>
              <a:rPr lang="ru-RU" i="1" dirty="0" smtClean="0">
                <a:latin typeface="Times New Roman" panose="02020603050405020304" pitchFamily="18" charset="0"/>
                <a:cs typeface="Times New Roman" panose="02020603050405020304" pitchFamily="18" charset="0"/>
              </a:rPr>
              <a:t>?</a:t>
            </a:r>
            <a:endParaRPr lang="ru-RU" i="1"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41</a:t>
            </a:fld>
            <a:endParaRPr lang="ru-RU"/>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371"/>
            <a:ext cx="1224116" cy="74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47818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7703" y="660754"/>
            <a:ext cx="11223523" cy="5632311"/>
          </a:xfrm>
          <a:prstGeom prst="rect">
            <a:avLst/>
          </a:prstGeom>
        </p:spPr>
        <p:txBody>
          <a:bodyPr wrap="square">
            <a:spAutoFit/>
          </a:bodyPr>
          <a:lstStyle/>
          <a:p>
            <a:pPr indent="449263" algn="just"/>
            <a:r>
              <a:rPr lang="ru-RU" i="1" dirty="0" smtClean="0">
                <a:latin typeface="Times New Roman" panose="02020603050405020304" pitchFamily="18" charset="0"/>
                <a:cs typeface="Times New Roman" panose="02020603050405020304" pitchFamily="18" charset="0"/>
              </a:rPr>
              <a:t>8</a:t>
            </a:r>
            <a:r>
              <a:rPr lang="ru-RU" i="1" dirty="0">
                <a:latin typeface="Times New Roman" panose="02020603050405020304" pitchFamily="18" charset="0"/>
                <a:cs typeface="Times New Roman" panose="02020603050405020304" pitchFamily="18" charset="0"/>
              </a:rPr>
              <a:t>. Умеет ли Ваш ребенок читать по слогам или, что еще лучше, целыми словами</a:t>
            </a:r>
            <a:r>
              <a:rPr lang="ru-RU" i="1" dirty="0" smtClean="0">
                <a:latin typeface="Times New Roman" panose="02020603050405020304" pitchFamily="18" charset="0"/>
                <a:cs typeface="Times New Roman" panose="02020603050405020304" pitchFamily="18" charset="0"/>
              </a:rPr>
              <a:t>?</a:t>
            </a:r>
            <a:endParaRPr lang="ru-RU" i="1" dirty="0">
              <a:latin typeface="Times New Roman" panose="02020603050405020304" pitchFamily="18" charset="0"/>
              <a:cs typeface="Times New Roman" panose="02020603050405020304" pitchFamily="18" charset="0"/>
            </a:endParaRPr>
          </a:p>
          <a:p>
            <a:pPr indent="449263" algn="just"/>
            <a:r>
              <a:rPr lang="ru-RU" i="1" dirty="0">
                <a:latin typeface="Times New Roman" panose="02020603050405020304" pitchFamily="18" charset="0"/>
                <a:cs typeface="Times New Roman" panose="02020603050405020304" pitchFamily="18" charset="0"/>
              </a:rPr>
              <a:t>9. Умеет ли Ваш ребенок считать до 10 и обратно</a:t>
            </a:r>
            <a:r>
              <a:rPr lang="ru-RU" i="1" dirty="0" smtClean="0">
                <a:latin typeface="Times New Roman" panose="02020603050405020304" pitchFamily="18" charset="0"/>
                <a:cs typeface="Times New Roman" panose="02020603050405020304" pitchFamily="18" charset="0"/>
              </a:rPr>
              <a:t>?</a:t>
            </a:r>
            <a:endParaRPr lang="ru-RU" i="1" dirty="0">
              <a:latin typeface="Times New Roman" panose="02020603050405020304" pitchFamily="18" charset="0"/>
              <a:cs typeface="Times New Roman" panose="02020603050405020304" pitchFamily="18" charset="0"/>
            </a:endParaRPr>
          </a:p>
          <a:p>
            <a:pPr indent="449263" algn="just"/>
            <a:r>
              <a:rPr lang="ru-RU" i="1" dirty="0">
                <a:latin typeface="Times New Roman" panose="02020603050405020304" pitchFamily="18" charset="0"/>
                <a:cs typeface="Times New Roman" panose="02020603050405020304" pitchFamily="18" charset="0"/>
              </a:rPr>
              <a:t>10. Может ли он решать простые задачи на вычитание или прибавление единицы</a:t>
            </a:r>
            <a:r>
              <a:rPr lang="ru-RU" i="1" dirty="0" smtClean="0">
                <a:latin typeface="Times New Roman" panose="02020603050405020304" pitchFamily="18" charset="0"/>
                <a:cs typeface="Times New Roman" panose="02020603050405020304" pitchFamily="18" charset="0"/>
              </a:rPr>
              <a:t>?</a:t>
            </a:r>
            <a:endParaRPr lang="ru-RU" i="1" dirty="0">
              <a:latin typeface="Times New Roman" panose="02020603050405020304" pitchFamily="18" charset="0"/>
              <a:cs typeface="Times New Roman" panose="02020603050405020304" pitchFamily="18" charset="0"/>
            </a:endParaRPr>
          </a:p>
          <a:p>
            <a:pPr indent="449263" algn="just"/>
            <a:r>
              <a:rPr lang="ru-RU" i="1" dirty="0" smtClean="0">
                <a:latin typeface="Times New Roman" panose="02020603050405020304" pitchFamily="18" charset="0"/>
                <a:cs typeface="Times New Roman" panose="02020603050405020304" pitchFamily="18" charset="0"/>
              </a:rPr>
              <a:t>11. Верно </a:t>
            </a:r>
            <a:r>
              <a:rPr lang="ru-RU" i="1" dirty="0">
                <a:latin typeface="Times New Roman" panose="02020603050405020304" pitchFamily="18" charset="0"/>
                <a:cs typeface="Times New Roman" panose="02020603050405020304" pitchFamily="18" charset="0"/>
              </a:rPr>
              <a:t>ли, что Ваш ребенок имеет твердую руку</a:t>
            </a:r>
            <a:r>
              <a:rPr lang="ru-RU" i="1" dirty="0" smtClean="0">
                <a:latin typeface="Times New Roman" panose="02020603050405020304" pitchFamily="18" charset="0"/>
                <a:cs typeface="Times New Roman" panose="02020603050405020304" pitchFamily="18" charset="0"/>
              </a:rPr>
              <a:t>?</a:t>
            </a:r>
            <a:endParaRPr lang="ru-RU" i="1" dirty="0">
              <a:latin typeface="Times New Roman" panose="02020603050405020304" pitchFamily="18" charset="0"/>
              <a:cs typeface="Times New Roman" panose="02020603050405020304" pitchFamily="18" charset="0"/>
            </a:endParaRPr>
          </a:p>
          <a:p>
            <a:pPr indent="449263" algn="just"/>
            <a:r>
              <a:rPr lang="ru-RU" i="1" dirty="0" smtClean="0">
                <a:latin typeface="Times New Roman" panose="02020603050405020304" pitchFamily="18" charset="0"/>
                <a:cs typeface="Times New Roman" panose="02020603050405020304" pitchFamily="18" charset="0"/>
              </a:rPr>
              <a:t>12. Любит </a:t>
            </a:r>
            <a:r>
              <a:rPr lang="ru-RU" i="1" dirty="0">
                <a:latin typeface="Times New Roman" panose="02020603050405020304" pitchFamily="18" charset="0"/>
                <a:cs typeface="Times New Roman" panose="02020603050405020304" pitchFamily="18" charset="0"/>
              </a:rPr>
              <a:t>ли он рисовать и раскрашивать картинки</a:t>
            </a:r>
            <a:r>
              <a:rPr lang="ru-RU" i="1" dirty="0" smtClean="0">
                <a:latin typeface="Times New Roman" panose="02020603050405020304" pitchFamily="18" charset="0"/>
                <a:cs typeface="Times New Roman" panose="02020603050405020304" pitchFamily="18" charset="0"/>
              </a:rPr>
              <a:t>?</a:t>
            </a:r>
            <a:endParaRPr lang="ru-RU" i="1" dirty="0">
              <a:latin typeface="Times New Roman" panose="02020603050405020304" pitchFamily="18" charset="0"/>
              <a:cs typeface="Times New Roman" panose="02020603050405020304" pitchFamily="18" charset="0"/>
            </a:endParaRPr>
          </a:p>
          <a:p>
            <a:pPr indent="449263" algn="just"/>
            <a:r>
              <a:rPr lang="ru-RU" i="1" dirty="0">
                <a:latin typeface="Times New Roman" panose="02020603050405020304" pitchFamily="18" charset="0"/>
                <a:cs typeface="Times New Roman" panose="02020603050405020304" pitchFamily="18" charset="0"/>
              </a:rPr>
              <a:t>13. Может ли Ваш ребенок пользоваться ножницами и клеем (например, делать аппликации</a:t>
            </a:r>
            <a:r>
              <a:rPr lang="ru-RU" i="1" dirty="0" smtClean="0">
                <a:latin typeface="Times New Roman" panose="02020603050405020304" pitchFamily="18" charset="0"/>
                <a:cs typeface="Times New Roman" panose="02020603050405020304" pitchFamily="18" charset="0"/>
              </a:rPr>
              <a:t>)?</a:t>
            </a:r>
            <a:endParaRPr lang="ru-RU" i="1" dirty="0">
              <a:latin typeface="Times New Roman" panose="02020603050405020304" pitchFamily="18" charset="0"/>
              <a:cs typeface="Times New Roman" panose="02020603050405020304" pitchFamily="18" charset="0"/>
            </a:endParaRPr>
          </a:p>
          <a:p>
            <a:pPr indent="449263" algn="just"/>
            <a:r>
              <a:rPr lang="ru-RU" i="1" dirty="0">
                <a:latin typeface="Times New Roman" panose="02020603050405020304" pitchFamily="18" charset="0"/>
                <a:cs typeface="Times New Roman" panose="02020603050405020304" pitchFamily="18" charset="0"/>
              </a:rPr>
              <a:t>14. Может ли он собрать разрезанную картинку из 5 частей за 1 минуту</a:t>
            </a:r>
            <a:r>
              <a:rPr lang="ru-RU" i="1" dirty="0" smtClean="0">
                <a:latin typeface="Times New Roman" panose="02020603050405020304" pitchFamily="18" charset="0"/>
                <a:cs typeface="Times New Roman" panose="02020603050405020304" pitchFamily="18" charset="0"/>
              </a:rPr>
              <a:t>?</a:t>
            </a:r>
            <a:endParaRPr lang="ru-RU" i="1" dirty="0">
              <a:latin typeface="Times New Roman" panose="02020603050405020304" pitchFamily="18" charset="0"/>
              <a:cs typeface="Times New Roman" panose="02020603050405020304" pitchFamily="18" charset="0"/>
            </a:endParaRPr>
          </a:p>
          <a:p>
            <a:pPr indent="449263" algn="just"/>
            <a:r>
              <a:rPr lang="ru-RU" i="1" dirty="0">
                <a:latin typeface="Times New Roman" panose="02020603050405020304" pitchFamily="18" charset="0"/>
                <a:cs typeface="Times New Roman" panose="02020603050405020304" pitchFamily="18" charset="0"/>
              </a:rPr>
              <a:t>15. Знает ли ребенок названия диких и домашних животных</a:t>
            </a:r>
            <a:r>
              <a:rPr lang="ru-RU" i="1" dirty="0" smtClean="0">
                <a:latin typeface="Times New Roman" panose="02020603050405020304" pitchFamily="18" charset="0"/>
                <a:cs typeface="Times New Roman" panose="02020603050405020304" pitchFamily="18" charset="0"/>
              </a:rPr>
              <a:t>?</a:t>
            </a:r>
            <a:endParaRPr lang="ru-RU" i="1" dirty="0">
              <a:latin typeface="Times New Roman" panose="02020603050405020304" pitchFamily="18" charset="0"/>
              <a:cs typeface="Times New Roman" panose="02020603050405020304" pitchFamily="18" charset="0"/>
            </a:endParaRPr>
          </a:p>
          <a:p>
            <a:pPr indent="449263" algn="just"/>
            <a:r>
              <a:rPr lang="ru-RU" i="1" dirty="0">
                <a:latin typeface="Times New Roman" panose="02020603050405020304" pitchFamily="18" charset="0"/>
                <a:cs typeface="Times New Roman" panose="02020603050405020304" pitchFamily="18" charset="0"/>
              </a:rPr>
              <a:t>16. Может ли он обобщать понятия (например, назвать одним словом “овощи” помидоры, морковь, лук</a:t>
            </a:r>
            <a:r>
              <a:rPr lang="ru-RU" i="1" dirty="0" smtClean="0">
                <a:latin typeface="Times New Roman" panose="02020603050405020304" pitchFamily="18" charset="0"/>
                <a:cs typeface="Times New Roman" panose="02020603050405020304" pitchFamily="18" charset="0"/>
              </a:rPr>
              <a:t>)?</a:t>
            </a:r>
            <a:endParaRPr lang="ru-RU" i="1" dirty="0">
              <a:latin typeface="Times New Roman" panose="02020603050405020304" pitchFamily="18" charset="0"/>
              <a:cs typeface="Times New Roman" panose="02020603050405020304" pitchFamily="18" charset="0"/>
            </a:endParaRPr>
          </a:p>
          <a:p>
            <a:pPr indent="449263" algn="just"/>
            <a:r>
              <a:rPr lang="ru-RU" i="1" dirty="0">
                <a:latin typeface="Times New Roman" panose="02020603050405020304" pitchFamily="18" charset="0"/>
                <a:cs typeface="Times New Roman" panose="02020603050405020304" pitchFamily="18" charset="0"/>
              </a:rPr>
              <a:t>17. Любит ли Ваш ребенок заниматься самостоятельно рисовать, собирать мозаику и т. д. </a:t>
            </a:r>
            <a:r>
              <a:rPr lang="ru-RU" i="1" dirty="0" smtClean="0">
                <a:latin typeface="Times New Roman" panose="02020603050405020304" pitchFamily="18" charset="0"/>
                <a:cs typeface="Times New Roman" panose="02020603050405020304" pitchFamily="18" charset="0"/>
              </a:rPr>
              <a:t>?</a:t>
            </a:r>
            <a:endParaRPr lang="ru-RU" i="1" dirty="0">
              <a:latin typeface="Times New Roman" panose="02020603050405020304" pitchFamily="18" charset="0"/>
              <a:cs typeface="Times New Roman" panose="02020603050405020304" pitchFamily="18" charset="0"/>
            </a:endParaRPr>
          </a:p>
          <a:p>
            <a:pPr indent="449263" algn="just"/>
            <a:r>
              <a:rPr lang="ru-RU" i="1" dirty="0">
                <a:latin typeface="Times New Roman" panose="02020603050405020304" pitchFamily="18" charset="0"/>
                <a:cs typeface="Times New Roman" panose="02020603050405020304" pitchFamily="18" charset="0"/>
              </a:rPr>
              <a:t>18. Может ли Ваш ребенок понимать и точно выполнять словесные инструкции</a:t>
            </a:r>
            <a:r>
              <a:rPr lang="ru-RU" i="1" dirty="0" smtClean="0">
                <a:latin typeface="Times New Roman" panose="02020603050405020304" pitchFamily="18" charset="0"/>
                <a:cs typeface="Times New Roman" panose="02020603050405020304" pitchFamily="18" charset="0"/>
              </a:rPr>
              <a:t>?</a:t>
            </a:r>
            <a:endParaRPr lang="ru-RU" i="1" dirty="0">
              <a:latin typeface="Times New Roman" panose="02020603050405020304" pitchFamily="18" charset="0"/>
              <a:cs typeface="Times New Roman" panose="02020603050405020304" pitchFamily="18" charset="0"/>
            </a:endParaRPr>
          </a:p>
          <a:p>
            <a:pPr indent="449263" algn="just"/>
            <a:r>
              <a:rPr lang="ru-RU" i="1" dirty="0">
                <a:latin typeface="Times New Roman" panose="02020603050405020304" pitchFamily="18" charset="0"/>
                <a:cs typeface="Times New Roman" panose="02020603050405020304" pitchFamily="18" charset="0"/>
              </a:rPr>
              <a:t>Подсчитайте количество положительных ответов на вопросы теста</a:t>
            </a:r>
            <a:r>
              <a:rPr lang="ru-RU" i="1" dirty="0" smtClean="0">
                <a:latin typeface="Times New Roman" panose="02020603050405020304" pitchFamily="18" charset="0"/>
                <a:cs typeface="Times New Roman" panose="02020603050405020304" pitchFamily="18" charset="0"/>
              </a:rPr>
              <a:t>.</a:t>
            </a:r>
            <a:endParaRPr lang="ru-RU" i="1" dirty="0">
              <a:latin typeface="Times New Roman" panose="02020603050405020304" pitchFamily="18" charset="0"/>
              <a:cs typeface="Times New Roman" panose="02020603050405020304" pitchFamily="18" charset="0"/>
            </a:endParaRPr>
          </a:p>
          <a:p>
            <a:pPr indent="449263" algn="just"/>
            <a:r>
              <a:rPr lang="ru-RU" i="1" dirty="0">
                <a:latin typeface="Times New Roman" panose="02020603050405020304" pitchFamily="18" charset="0"/>
                <a:cs typeface="Times New Roman" panose="02020603050405020304" pitchFamily="18" charset="0"/>
              </a:rPr>
              <a:t>Если оно </a:t>
            </a:r>
            <a:r>
              <a:rPr lang="ru-RU" i="1" dirty="0" smtClean="0">
                <a:latin typeface="Times New Roman" panose="02020603050405020304" pitchFamily="18" charset="0"/>
                <a:cs typeface="Times New Roman" panose="02020603050405020304" pitchFamily="18" charset="0"/>
              </a:rPr>
              <a:t>составляет</a:t>
            </a:r>
            <a:endParaRPr lang="ru-RU" i="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ru-RU" i="1" dirty="0">
                <a:latin typeface="Times New Roman" panose="02020603050405020304" pitchFamily="18" charset="0"/>
                <a:cs typeface="Times New Roman" panose="02020603050405020304" pitchFamily="18" charset="0"/>
              </a:rPr>
              <a:t>15-18 баллов </a:t>
            </a:r>
            <a:r>
              <a:rPr lang="ru-RU" i="1" dirty="0" smtClean="0">
                <a:latin typeface="Times New Roman" panose="02020603050405020304" pitchFamily="18" charset="0"/>
                <a:cs typeface="Times New Roman" panose="02020603050405020304" pitchFamily="18" charset="0"/>
              </a:rPr>
              <a:t>– можно </a:t>
            </a:r>
            <a:r>
              <a:rPr lang="ru-RU" i="1" dirty="0">
                <a:latin typeface="Times New Roman" panose="02020603050405020304" pitchFamily="18" charset="0"/>
                <a:cs typeface="Times New Roman" panose="02020603050405020304" pitchFamily="18" charset="0"/>
              </a:rPr>
              <a:t>считать, что ребенок вполне готов к тому, чтобы идти в школу. Вы не напрасно много с ним занимались, а школьные трудности, если и возникнут, будут легко </a:t>
            </a:r>
            <a:r>
              <a:rPr lang="ru-RU" i="1" dirty="0" smtClean="0">
                <a:latin typeface="Times New Roman" panose="02020603050405020304" pitchFamily="18" charset="0"/>
                <a:cs typeface="Times New Roman" panose="02020603050405020304" pitchFamily="18" charset="0"/>
              </a:rPr>
              <a:t>преодолимыми;</a:t>
            </a:r>
          </a:p>
          <a:p>
            <a:pPr marL="342900" indent="-342900" algn="just">
              <a:buFont typeface="Wingdings" panose="05000000000000000000" pitchFamily="2" charset="2"/>
              <a:buChar char="ü"/>
            </a:pPr>
            <a:r>
              <a:rPr lang="ru-RU" i="1" dirty="0" smtClean="0">
                <a:latin typeface="Times New Roman" panose="02020603050405020304" pitchFamily="18" charset="0"/>
                <a:cs typeface="Times New Roman" panose="02020603050405020304" pitchFamily="18" charset="0"/>
              </a:rPr>
              <a:t>10-14 </a:t>
            </a:r>
            <a:r>
              <a:rPr lang="ru-RU" i="1" dirty="0">
                <a:latin typeface="Times New Roman" panose="02020603050405020304" pitchFamily="18" charset="0"/>
                <a:cs typeface="Times New Roman" panose="02020603050405020304" pitchFamily="18" charset="0"/>
              </a:rPr>
              <a:t>баллов </a:t>
            </a:r>
            <a:r>
              <a:rPr lang="ru-RU" i="1" dirty="0" smtClean="0">
                <a:latin typeface="Times New Roman" panose="02020603050405020304" pitchFamily="18" charset="0"/>
                <a:cs typeface="Times New Roman" panose="02020603050405020304" pitchFamily="18" charset="0"/>
              </a:rPr>
              <a:t>– Вы </a:t>
            </a:r>
            <a:r>
              <a:rPr lang="ru-RU" i="1" dirty="0">
                <a:latin typeface="Times New Roman" panose="02020603050405020304" pitchFamily="18" charset="0"/>
                <a:cs typeface="Times New Roman" panose="02020603050405020304" pitchFamily="18" charset="0"/>
              </a:rPr>
              <a:t>на правильном пути, ребенок многому научился, а содержание вопросов, на которые Вы ответили отрицанием, подскажет Вам точки приложения дальнейших </a:t>
            </a:r>
            <a:r>
              <a:rPr lang="ru-RU" i="1" dirty="0" smtClean="0">
                <a:latin typeface="Times New Roman" panose="02020603050405020304" pitchFamily="18" charset="0"/>
                <a:cs typeface="Times New Roman" panose="02020603050405020304" pitchFamily="18" charset="0"/>
              </a:rPr>
              <a:t>усилий;</a:t>
            </a:r>
          </a:p>
          <a:p>
            <a:pPr marL="342900" indent="-342900" algn="just">
              <a:buFont typeface="Wingdings" panose="05000000000000000000" pitchFamily="2" charset="2"/>
              <a:buChar char="ü"/>
            </a:pPr>
            <a:r>
              <a:rPr lang="ru-RU" i="1" dirty="0" smtClean="0">
                <a:latin typeface="Times New Roman" panose="02020603050405020304" pitchFamily="18" charset="0"/>
                <a:cs typeface="Times New Roman" panose="02020603050405020304" pitchFamily="18" charset="0"/>
              </a:rPr>
              <a:t>меньше </a:t>
            </a:r>
            <a:r>
              <a:rPr lang="ru-RU" i="1" dirty="0">
                <a:latin typeface="Times New Roman" panose="02020603050405020304" pitchFamily="18" charset="0"/>
                <a:cs typeface="Times New Roman" panose="02020603050405020304" pitchFamily="18" charset="0"/>
              </a:rPr>
              <a:t>9 баллов – ребенку нужна ваша помощь, почитайте другую специальную литературу, постарайтесь уделять больше времени занятиям с ребенком и обратите особое внимание на то, чего он не умеет</a:t>
            </a:r>
            <a:r>
              <a:rPr lang="ru-RU" i="1" dirty="0" smtClean="0">
                <a:latin typeface="Times New Roman" panose="02020603050405020304" pitchFamily="18" charset="0"/>
                <a:cs typeface="Times New Roman" panose="02020603050405020304" pitchFamily="18" charset="0"/>
              </a:rPr>
              <a:t>!</a:t>
            </a:r>
            <a:endParaRPr lang="ru-RU" i="1"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42</a:t>
            </a:fld>
            <a:endParaRPr lang="ru-RU"/>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371"/>
            <a:ext cx="1224116" cy="74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11904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7703" y="660754"/>
            <a:ext cx="11223523" cy="6247864"/>
          </a:xfrm>
          <a:prstGeom prst="rect">
            <a:avLst/>
          </a:prstGeom>
        </p:spPr>
        <p:txBody>
          <a:bodyPr wrap="square">
            <a:spAutoFit/>
          </a:bodyPr>
          <a:lstStyle/>
          <a:p>
            <a:pPr indent="449263" algn="just"/>
            <a:r>
              <a:rPr lang="ru-RU" sz="2500" dirty="0" smtClean="0">
                <a:latin typeface="Times New Roman" panose="02020603050405020304" pitchFamily="18" charset="0"/>
                <a:cs typeface="Times New Roman" panose="02020603050405020304" pitchFamily="18" charset="0"/>
              </a:rPr>
              <a:t>Если </a:t>
            </a:r>
            <a:r>
              <a:rPr lang="ru-RU" sz="2500" dirty="0">
                <a:latin typeface="Times New Roman" panose="02020603050405020304" pitchFamily="18" charset="0"/>
                <a:cs typeface="Times New Roman" panose="02020603050405020304" pitchFamily="18" charset="0"/>
              </a:rPr>
              <a:t>результаты теста </a:t>
            </a:r>
            <a:r>
              <a:rPr lang="ru-RU" sz="2500" dirty="0" smtClean="0">
                <a:latin typeface="Times New Roman" panose="02020603050405020304" pitchFamily="18" charset="0"/>
                <a:cs typeface="Times New Roman" panose="02020603050405020304" pitchFamily="18" charset="0"/>
              </a:rPr>
              <a:t>вас </a:t>
            </a:r>
            <a:r>
              <a:rPr lang="ru-RU" sz="2500" dirty="0">
                <a:latin typeface="Times New Roman" panose="02020603050405020304" pitchFamily="18" charset="0"/>
                <a:cs typeface="Times New Roman" panose="02020603050405020304" pitchFamily="18" charset="0"/>
              </a:rPr>
              <a:t>несколько тревожат, оценить подготовленность </a:t>
            </a:r>
            <a:r>
              <a:rPr lang="ru-RU" sz="2500" dirty="0" smtClean="0">
                <a:latin typeface="Times New Roman" panose="02020603050405020304" pitchFamily="18" charset="0"/>
                <a:cs typeface="Times New Roman" panose="02020603050405020304" pitchFamily="18" charset="0"/>
              </a:rPr>
              <a:t>ребенка </a:t>
            </a:r>
            <a:r>
              <a:rPr lang="ru-RU" sz="2500" dirty="0">
                <a:latin typeface="Times New Roman" panose="02020603050405020304" pitchFamily="18" charset="0"/>
                <a:cs typeface="Times New Roman" panose="02020603050405020304" pitchFamily="18" charset="0"/>
              </a:rPr>
              <a:t>к школе и при необходимости провести с ним курс развивающего обучения помогут педагоги, психолог </a:t>
            </a:r>
            <a:r>
              <a:rPr lang="ru-RU" sz="2500" dirty="0" smtClean="0">
                <a:latin typeface="Times New Roman" panose="02020603050405020304" pitchFamily="18" charset="0"/>
                <a:cs typeface="Times New Roman" panose="02020603050405020304" pitchFamily="18" charset="0"/>
              </a:rPr>
              <a:t>детского </a:t>
            </a:r>
            <a:r>
              <a:rPr lang="ru-RU" sz="2500" dirty="0">
                <a:latin typeface="Times New Roman" panose="02020603050405020304" pitchFamily="18" charset="0"/>
                <a:cs typeface="Times New Roman" panose="02020603050405020304" pitchFamily="18" charset="0"/>
              </a:rPr>
              <a:t>сада</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i="1" dirty="0" smtClean="0">
                <a:latin typeface="Times New Roman" panose="02020603050405020304" pitchFamily="18" charset="0"/>
                <a:cs typeface="Times New Roman" panose="02020603050405020304" pitchFamily="18" charset="0"/>
              </a:rPr>
              <a:t>Психолог предлагает рассмотреть игровые </a:t>
            </a:r>
            <a:r>
              <a:rPr lang="ru-RU" sz="2500" i="1" dirty="0">
                <a:latin typeface="Times New Roman" panose="02020603050405020304" pitchFamily="18" charset="0"/>
                <a:cs typeface="Times New Roman" panose="02020603050405020304" pitchFamily="18" charset="0"/>
              </a:rPr>
              <a:t>приемы развития интеллектуальной сферы будущего первоклассника. </a:t>
            </a:r>
            <a:r>
              <a:rPr lang="ru-RU" sz="2500" dirty="0">
                <a:latin typeface="Times New Roman" panose="02020603050405020304" pitchFamily="18" charset="0"/>
                <a:cs typeface="Times New Roman" panose="02020603050405020304" pitchFamily="18" charset="0"/>
              </a:rPr>
              <a:t>Игра основной вид деятельности дошкольников, не только удовольствие, радость, но важное средство самовыражения, проба сил. Игры, в которые мы попробуем поиграть, не требуют специальной подготовки, условий, главное интерес, желание. Играть в них можно по дороге в детский сад, в магазин, коротая время в ожидании автобуса, на прогулке и т. </a:t>
            </a:r>
            <a:r>
              <a:rPr lang="ru-RU" sz="2500" dirty="0" smtClean="0">
                <a:latin typeface="Times New Roman" panose="02020603050405020304" pitchFamily="18" charset="0"/>
                <a:cs typeface="Times New Roman" panose="02020603050405020304" pitchFamily="18" charset="0"/>
              </a:rPr>
              <a:t>д. Объяснение </a:t>
            </a:r>
            <a:r>
              <a:rPr lang="ru-RU" sz="2500" dirty="0">
                <a:latin typeface="Times New Roman" panose="02020603050405020304" pitchFamily="18" charset="0"/>
                <a:cs typeface="Times New Roman" panose="02020603050405020304" pitchFamily="18" charset="0"/>
              </a:rPr>
              <a:t>игры обязательно сопроводите примером или показом</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Родителям раздаются буклеты с описанием игр. Можно предложить поиграть в форме соревнований между родителями заранее разделив их на группы. При этом необходимо обратить внимание родителей на то, что, играя с ребенком, следует отмечать даже небольшое продвижение вперед, при этом форма соревнования не всегда может быть уместной</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43</a:t>
            </a:fld>
            <a:endParaRPr lang="ru-RU"/>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371"/>
            <a:ext cx="1224116" cy="74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65530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7703" y="416262"/>
            <a:ext cx="11223523" cy="6247864"/>
          </a:xfrm>
          <a:prstGeom prst="rect">
            <a:avLst/>
          </a:prstGeom>
        </p:spPr>
        <p:txBody>
          <a:bodyPr wrap="square">
            <a:spAutoFit/>
          </a:bodyPr>
          <a:lstStyle/>
          <a:p>
            <a:pPr indent="449263" algn="ctr"/>
            <a:r>
              <a:rPr lang="ru-RU" sz="2000" dirty="0">
                <a:latin typeface="Times New Roman" panose="02020603050405020304" pitchFamily="18" charset="0"/>
                <a:cs typeface="Times New Roman" panose="02020603050405020304" pitchFamily="18" charset="0"/>
              </a:rPr>
              <a:t>В конце занятия необходимо отметить активных участников занятия, поблагодарить родителей за участие в работе курса, и предложить заполнить анкету для анализа эффективности совместной работы.</a:t>
            </a:r>
          </a:p>
          <a:p>
            <a:pPr indent="449263" algn="ctr"/>
            <a:r>
              <a:rPr lang="ru-RU" sz="2000" b="1" dirty="0" smtClean="0">
                <a:latin typeface="Times New Roman" panose="02020603050405020304" pitchFamily="18" charset="0"/>
                <a:cs typeface="Times New Roman" panose="02020603050405020304" pitchFamily="18" charset="0"/>
              </a:rPr>
              <a:t>Анкета</a:t>
            </a:r>
            <a:r>
              <a:rPr lang="ru-RU" sz="2000" b="1" dirty="0">
                <a:latin typeface="Times New Roman" panose="02020603050405020304" pitchFamily="18" charset="0"/>
                <a:cs typeface="Times New Roman" panose="02020603050405020304" pitchFamily="18" charset="0"/>
              </a:rPr>
              <a:t>. </a:t>
            </a:r>
          </a:p>
          <a:p>
            <a:pPr indent="449263" algn="just"/>
            <a:r>
              <a:rPr lang="ru-RU" sz="2000" dirty="0">
                <a:latin typeface="Times New Roman" panose="02020603050405020304" pitchFamily="18" charset="0"/>
                <a:cs typeface="Times New Roman" panose="02020603050405020304" pitchFamily="18" charset="0"/>
              </a:rPr>
              <a:t>Уважаемые родители! С целью изучения вашего мнения о знаниях </a:t>
            </a:r>
            <a:r>
              <a:rPr lang="ru-RU" sz="2000" dirty="0" smtClean="0">
                <a:latin typeface="Times New Roman" panose="02020603050405020304" pitchFamily="18" charset="0"/>
                <a:cs typeface="Times New Roman" panose="02020603050405020304" pitchFamily="18" charset="0"/>
              </a:rPr>
              <a:t>по программе «Родительский университет» </a:t>
            </a:r>
            <a:r>
              <a:rPr lang="ru-RU" sz="2000" dirty="0">
                <a:latin typeface="Times New Roman" panose="02020603050405020304" pitchFamily="18" charset="0"/>
                <a:cs typeface="Times New Roman" panose="02020603050405020304" pitchFamily="18" charset="0"/>
              </a:rPr>
              <a:t>и повышения эффективности взаимодействия школы и семьи просим вас ответить на вопросы анкеты. </a:t>
            </a:r>
          </a:p>
          <a:p>
            <a:pPr indent="449263" algn="just"/>
            <a:r>
              <a:rPr lang="ru-RU" sz="2000" dirty="0" smtClean="0">
                <a:latin typeface="Times New Roman" panose="02020603050405020304" pitchFamily="18" charset="0"/>
                <a:cs typeface="Times New Roman" panose="02020603050405020304" pitchFamily="18" charset="0"/>
              </a:rPr>
              <a:t>1</a:t>
            </a:r>
            <a:r>
              <a:rPr lang="ru-RU" sz="2000" dirty="0">
                <a:latin typeface="Times New Roman" panose="02020603050405020304" pitchFamily="18" charset="0"/>
                <a:cs typeface="Times New Roman" panose="02020603050405020304" pitchFamily="18" charset="0"/>
              </a:rPr>
              <a:t>.  Считаете ли вы свои знания о воспитании детей достаточными?</a:t>
            </a:r>
          </a:p>
          <a:p>
            <a:pPr indent="449263" algn="just"/>
            <a:r>
              <a:rPr lang="ru-RU" sz="2000" dirty="0" smtClean="0">
                <a:latin typeface="Times New Roman" panose="02020603050405020304" pitchFamily="18" charset="0"/>
                <a:cs typeface="Times New Roman" panose="02020603050405020304" pitchFamily="18" charset="0"/>
              </a:rPr>
              <a:t>-ДА</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-НЕТ</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-НЕ </a:t>
            </a:r>
            <a:r>
              <a:rPr lang="ru-RU" sz="2000" dirty="0">
                <a:latin typeface="Times New Roman" panose="02020603050405020304" pitchFamily="18" charset="0"/>
                <a:cs typeface="Times New Roman" panose="02020603050405020304" pitchFamily="18" charset="0"/>
              </a:rPr>
              <a:t>ВПОЛНЕ. </a:t>
            </a:r>
          </a:p>
          <a:p>
            <a:pPr indent="449263" algn="just"/>
            <a:r>
              <a:rPr lang="ru-RU" sz="2000" dirty="0">
                <a:latin typeface="Times New Roman" panose="02020603050405020304" pitchFamily="18" charset="0"/>
                <a:cs typeface="Times New Roman" panose="02020603050405020304" pitchFamily="18" charset="0"/>
              </a:rPr>
              <a:t>2.  Из каких источников вы получаете информацию о воспитании?</a:t>
            </a:r>
          </a:p>
          <a:p>
            <a:pPr indent="449263" algn="just"/>
            <a:r>
              <a:rPr lang="ru-RU" sz="2000" dirty="0">
                <a:latin typeface="Times New Roman" panose="02020603050405020304" pitchFamily="18" charset="0"/>
                <a:cs typeface="Times New Roman" panose="02020603050405020304" pitchFamily="18" charset="0"/>
              </a:rPr>
              <a:t>- СМИ (радио, ТВ, газеты, журналы);</a:t>
            </a:r>
          </a:p>
          <a:p>
            <a:pPr indent="449263" algn="just"/>
            <a:r>
              <a:rPr lang="ru-RU" sz="2000" dirty="0">
                <a:latin typeface="Times New Roman" panose="02020603050405020304" pitchFamily="18" charset="0"/>
                <a:cs typeface="Times New Roman" panose="02020603050405020304" pitchFamily="18" charset="0"/>
              </a:rPr>
              <a:t>- специальные книги о педагогике;</a:t>
            </a:r>
          </a:p>
          <a:p>
            <a:pPr indent="449263" algn="just"/>
            <a:r>
              <a:rPr lang="ru-RU" sz="2000" dirty="0">
                <a:latin typeface="Times New Roman" panose="02020603050405020304" pitchFamily="18" charset="0"/>
                <a:cs typeface="Times New Roman" panose="02020603050405020304" pitchFamily="18" charset="0"/>
              </a:rPr>
              <a:t>- беседы с друзьями и знакомыми;</a:t>
            </a:r>
          </a:p>
          <a:p>
            <a:pPr indent="449263" algn="just"/>
            <a:r>
              <a:rPr lang="ru-RU" sz="2000" dirty="0">
                <a:latin typeface="Times New Roman" panose="02020603050405020304" pitchFamily="18" charset="0"/>
                <a:cs typeface="Times New Roman" panose="02020603050405020304" pitchFamily="18" charset="0"/>
              </a:rPr>
              <a:t>- беседы с учителями;</a:t>
            </a:r>
          </a:p>
          <a:p>
            <a:pPr indent="449263" algn="just"/>
            <a:r>
              <a:rPr lang="ru-RU" sz="2000" dirty="0" smtClean="0">
                <a:latin typeface="Times New Roman" panose="02020603050405020304" pitchFamily="18" charset="0"/>
                <a:cs typeface="Times New Roman" panose="02020603050405020304" pitchFamily="18" charset="0"/>
              </a:rPr>
              <a:t>- __________________.</a:t>
            </a:r>
          </a:p>
          <a:p>
            <a:pPr indent="449263" algn="just"/>
            <a:r>
              <a:rPr lang="ru-RU" sz="2000" dirty="0" smtClean="0">
                <a:latin typeface="Times New Roman" panose="02020603050405020304" pitchFamily="18" charset="0"/>
                <a:cs typeface="Times New Roman" panose="02020603050405020304" pitchFamily="18" charset="0"/>
              </a:rPr>
              <a:t> 2</a:t>
            </a:r>
            <a:r>
              <a:rPr lang="ru-RU" sz="2000" dirty="0">
                <a:latin typeface="Times New Roman" panose="02020603050405020304" pitchFamily="18" charset="0"/>
                <a:cs typeface="Times New Roman" panose="02020603050405020304" pitchFamily="18" charset="0"/>
              </a:rPr>
              <a:t>.  Назовите самую важную, на ваш взгляд, проблему в воспитании:</a:t>
            </a:r>
          </a:p>
          <a:p>
            <a:pPr indent="449263" algn="just"/>
            <a:r>
              <a:rPr lang="ru-RU" sz="2000" dirty="0">
                <a:latin typeface="Times New Roman" panose="02020603050405020304" pitchFamily="18" charset="0"/>
                <a:cs typeface="Times New Roman" panose="02020603050405020304" pitchFamily="18" charset="0"/>
              </a:rPr>
              <a:t>- взаимное непонимание детей и взрослых;</a:t>
            </a:r>
          </a:p>
          <a:p>
            <a:pPr indent="449263" algn="just"/>
            <a:r>
              <a:rPr lang="ru-RU" sz="2000" dirty="0">
                <a:latin typeface="Times New Roman" panose="02020603050405020304" pitchFamily="18" charset="0"/>
                <a:cs typeface="Times New Roman" panose="02020603050405020304" pitchFamily="18" charset="0"/>
              </a:rPr>
              <a:t>- успеваемость детей;</a:t>
            </a:r>
          </a:p>
          <a:p>
            <a:pPr indent="449263" algn="just"/>
            <a:r>
              <a:rPr lang="ru-RU" sz="2000" dirty="0">
                <a:latin typeface="Times New Roman" panose="02020603050405020304" pitchFamily="18" charset="0"/>
                <a:cs typeface="Times New Roman" panose="02020603050405020304" pitchFamily="18" charset="0"/>
              </a:rPr>
              <a:t>- непослушание;</a:t>
            </a:r>
          </a:p>
          <a:p>
            <a:pPr indent="449263" algn="just"/>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бездуховность</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44</a:t>
            </a:fld>
            <a:endParaRPr lang="ru-RU"/>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371"/>
            <a:ext cx="1224116" cy="74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21944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7703" y="660754"/>
            <a:ext cx="11223523" cy="6017032"/>
          </a:xfrm>
          <a:prstGeom prst="rect">
            <a:avLst/>
          </a:prstGeom>
        </p:spPr>
        <p:txBody>
          <a:bodyPr wrap="square">
            <a:spAutoFit/>
          </a:bodyPr>
          <a:lstStyle/>
          <a:p>
            <a:pPr indent="449263" algn="just"/>
            <a:r>
              <a:rPr lang="ru-RU" sz="2000" dirty="0">
                <a:latin typeface="Times New Roman" panose="02020603050405020304" pitchFamily="18" charset="0"/>
                <a:cs typeface="Times New Roman" panose="02020603050405020304" pitchFamily="18" charset="0"/>
              </a:rPr>
              <a:t>- лень;</a:t>
            </a:r>
          </a:p>
          <a:p>
            <a:pPr indent="449263" algn="just"/>
            <a:r>
              <a:rPr lang="ru-RU" sz="2000" dirty="0">
                <a:latin typeface="Times New Roman" panose="02020603050405020304" pitchFamily="18" charset="0"/>
                <a:cs typeface="Times New Roman" panose="02020603050405020304" pitchFamily="18" charset="0"/>
              </a:rPr>
              <a:t>- половое воспитание;</a:t>
            </a:r>
          </a:p>
          <a:p>
            <a:pPr indent="449263" algn="just"/>
            <a:r>
              <a:rPr lang="ru-RU" sz="2000" dirty="0">
                <a:latin typeface="Times New Roman" panose="02020603050405020304" pitchFamily="18" charset="0"/>
                <a:cs typeface="Times New Roman" panose="02020603050405020304" pitchFamily="18" charset="0"/>
              </a:rPr>
              <a:t>- __________________.</a:t>
            </a:r>
          </a:p>
          <a:p>
            <a:pPr indent="449263" algn="just"/>
            <a:r>
              <a:rPr lang="ru-RU" sz="2000" dirty="0" smtClean="0">
                <a:latin typeface="Times New Roman" panose="02020603050405020304" pitchFamily="18" charset="0"/>
                <a:cs typeface="Times New Roman" panose="02020603050405020304" pitchFamily="18" charset="0"/>
              </a:rPr>
              <a:t>3</a:t>
            </a:r>
            <a:r>
              <a:rPr lang="ru-RU" sz="2000" dirty="0">
                <a:latin typeface="Times New Roman" panose="02020603050405020304" pitchFamily="18" charset="0"/>
                <a:cs typeface="Times New Roman" panose="02020603050405020304" pitchFamily="18" charset="0"/>
              </a:rPr>
              <a:t>.  Назовите самую важную тему для обсуждения в первом классе</a:t>
            </a:r>
            <a:r>
              <a:rPr lang="ru-RU" sz="2000" dirty="0" smtClean="0">
                <a:latin typeface="Times New Roman" panose="02020603050405020304" pitchFamily="18" charset="0"/>
                <a:cs typeface="Times New Roman" panose="02020603050405020304" pitchFamily="18" charset="0"/>
              </a:rPr>
              <a:t>:____________________________________________________________.</a:t>
            </a:r>
            <a:endParaRPr lang="ru-RU" sz="2000" dirty="0">
              <a:latin typeface="Times New Roman" panose="02020603050405020304" pitchFamily="18" charset="0"/>
              <a:cs typeface="Times New Roman" panose="02020603050405020304" pitchFamily="18" charset="0"/>
            </a:endParaRPr>
          </a:p>
          <a:p>
            <a:pPr indent="449263" algn="just"/>
            <a:r>
              <a:rPr lang="ru-RU" sz="2000" dirty="0">
                <a:latin typeface="Times New Roman" panose="02020603050405020304" pitchFamily="18" charset="0"/>
                <a:cs typeface="Times New Roman" panose="02020603050405020304" pitchFamily="18" charset="0"/>
              </a:rPr>
              <a:t>4.  Какие темы на занятиях </a:t>
            </a:r>
            <a:r>
              <a:rPr lang="ru-RU" sz="2000" dirty="0" smtClean="0">
                <a:latin typeface="Times New Roman" panose="02020603050405020304" pitchFamily="18" charset="0"/>
                <a:cs typeface="Times New Roman" panose="02020603050405020304" pitchFamily="18" charset="0"/>
              </a:rPr>
              <a:t>«Родительского университета» </a:t>
            </a:r>
            <a:r>
              <a:rPr lang="ru-RU" sz="2000" dirty="0">
                <a:latin typeface="Times New Roman" panose="02020603050405020304" pitchFamily="18" charset="0"/>
                <a:cs typeface="Times New Roman" panose="02020603050405020304" pitchFamily="18" charset="0"/>
              </a:rPr>
              <a:t>вы считаете наиболее важными (о учебной мотивации, об общении с ребёнком, о школьной готовности, игры для будущего первоклассника, об условиях развития личности ребёнка).  Если вам сложно припомнить тему, напишите о чём вам запомнился разговор. _________________________________________</a:t>
            </a:r>
          </a:p>
          <a:p>
            <a:pPr indent="449263" algn="just"/>
            <a:r>
              <a:rPr lang="ru-RU" sz="2000" dirty="0" smtClean="0">
                <a:latin typeface="Times New Roman" panose="02020603050405020304" pitchFamily="18" charset="0"/>
                <a:cs typeface="Times New Roman" panose="02020603050405020304" pitchFamily="18" charset="0"/>
              </a:rPr>
              <a:t>5</a:t>
            </a:r>
            <a:r>
              <a:rPr lang="ru-RU" sz="2000" dirty="0">
                <a:latin typeface="Times New Roman" panose="02020603050405020304" pitchFamily="18" charset="0"/>
                <a:cs typeface="Times New Roman" panose="02020603050405020304" pitchFamily="18" charset="0"/>
              </a:rPr>
              <a:t>.  На сколько % из 100 для вас были полезны эти встречи</a:t>
            </a:r>
            <a:r>
              <a:rPr lang="ru-RU" sz="2000" dirty="0" smtClean="0">
                <a:latin typeface="Times New Roman" panose="02020603050405020304" pitchFamily="18" charset="0"/>
                <a:cs typeface="Times New Roman" panose="02020603050405020304" pitchFamily="18" charset="0"/>
              </a:rPr>
              <a:t>?_______________</a:t>
            </a:r>
            <a:endParaRPr lang="ru-RU" sz="2000" dirty="0">
              <a:latin typeface="Times New Roman" panose="02020603050405020304" pitchFamily="18" charset="0"/>
              <a:cs typeface="Times New Roman" panose="02020603050405020304" pitchFamily="18" charset="0"/>
            </a:endParaRPr>
          </a:p>
          <a:p>
            <a:pPr indent="449263" algn="just"/>
            <a:r>
              <a:rPr lang="ru-RU" sz="2000" dirty="0">
                <a:latin typeface="Times New Roman" panose="02020603050405020304" pitchFamily="18" charset="0"/>
                <a:cs typeface="Times New Roman" panose="02020603050405020304" pitchFamily="18" charset="0"/>
              </a:rPr>
              <a:t>6.  Сколько бы вы могли уделять времени для повышения своей педагогической компетентности, если для вас в школе будут организованы специальные занятия?</a:t>
            </a:r>
          </a:p>
          <a:p>
            <a:pPr indent="449263" algn="just"/>
            <a:r>
              <a:rPr lang="ru-RU" sz="2000" dirty="0">
                <a:latin typeface="Times New Roman" panose="02020603050405020304" pitchFamily="18" charset="0"/>
                <a:cs typeface="Times New Roman" panose="02020603050405020304" pitchFamily="18" charset="0"/>
              </a:rPr>
              <a:t>- не более одного часа в неделю;</a:t>
            </a:r>
          </a:p>
          <a:p>
            <a:pPr indent="449263" algn="just"/>
            <a:r>
              <a:rPr lang="ru-RU" sz="2000" dirty="0">
                <a:latin typeface="Times New Roman" panose="02020603050405020304" pitchFamily="18" charset="0"/>
                <a:cs typeface="Times New Roman" panose="02020603050405020304" pitchFamily="18" charset="0"/>
              </a:rPr>
              <a:t>- примерно пару часов в месяц. </a:t>
            </a:r>
          </a:p>
          <a:p>
            <a:pPr indent="449263" algn="just"/>
            <a:r>
              <a:rPr lang="ru-RU" sz="2000" dirty="0">
                <a:latin typeface="Times New Roman" panose="02020603050405020304" pitchFamily="18" charset="0"/>
                <a:cs typeface="Times New Roman" panose="02020603050405020304" pitchFamily="18" charset="0"/>
              </a:rPr>
              <a:t> 7.  Какие чувства, впечатления остались у вашего ребёнка? </a:t>
            </a:r>
          </a:p>
          <a:p>
            <a:pPr indent="449263" algn="just"/>
            <a:r>
              <a:rPr lang="ru-RU" sz="2000" dirty="0">
                <a:latin typeface="Times New Roman" panose="02020603050405020304" pitchFamily="18" charset="0"/>
                <a:cs typeface="Times New Roman" panose="02020603050405020304" pitchFamily="18" charset="0"/>
              </a:rPr>
              <a:t>______________________________________________________</a:t>
            </a:r>
          </a:p>
          <a:p>
            <a:pPr indent="449263" algn="just"/>
            <a:r>
              <a:rPr lang="ru-RU" sz="2000" dirty="0">
                <a:latin typeface="Times New Roman" panose="02020603050405020304" pitchFamily="18" charset="0"/>
                <a:cs typeface="Times New Roman" panose="02020603050405020304" pitchFamily="18" charset="0"/>
              </a:rPr>
              <a:t>8.  Ваши пожелания организаторам</a:t>
            </a:r>
            <a:r>
              <a:rPr lang="ru-RU" sz="2000" dirty="0" smtClean="0">
                <a:latin typeface="Times New Roman" panose="02020603050405020304" pitchFamily="18" charset="0"/>
                <a:cs typeface="Times New Roman" panose="02020603050405020304" pitchFamily="18" charset="0"/>
              </a:rPr>
              <a:t>:_______________________</a:t>
            </a:r>
          </a:p>
          <a:p>
            <a:pPr indent="449263" algn="just"/>
            <a:r>
              <a:rPr lang="ru-RU" sz="2000" dirty="0" smtClean="0">
                <a:latin typeface="Times New Roman" panose="02020603050405020304" pitchFamily="18" charset="0"/>
                <a:cs typeface="Times New Roman" panose="02020603050405020304" pitchFamily="18" charset="0"/>
              </a:rPr>
              <a:t>СПАСИБО</a:t>
            </a:r>
            <a:r>
              <a:rPr lang="ru-RU" sz="2000" dirty="0">
                <a:latin typeface="Times New Roman" panose="02020603050405020304" pitchFamily="18" charset="0"/>
                <a:cs typeface="Times New Roman" panose="02020603050405020304" pitchFamily="18" charset="0"/>
              </a:rPr>
              <a:t>!</a:t>
            </a:r>
          </a:p>
          <a:p>
            <a:pPr indent="449263" algn="just"/>
            <a:endParaRPr lang="ru-RU" sz="25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45</a:t>
            </a:fld>
            <a:endParaRPr lang="ru-RU"/>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371"/>
            <a:ext cx="1224116" cy="74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93750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7703" y="660754"/>
            <a:ext cx="11223523" cy="5324535"/>
          </a:xfrm>
          <a:prstGeom prst="rect">
            <a:avLst/>
          </a:prstGeom>
        </p:spPr>
        <p:txBody>
          <a:bodyPr wrap="square">
            <a:spAutoFit/>
          </a:bodyPr>
          <a:lstStyle/>
          <a:p>
            <a:pPr indent="449263" algn="ctr"/>
            <a:r>
              <a:rPr lang="ru-RU" sz="2000" b="1" dirty="0">
                <a:latin typeface="Times New Roman" panose="02020603050405020304" pitchFamily="18" charset="0"/>
                <a:cs typeface="Times New Roman" panose="02020603050405020304" pitchFamily="18" charset="0"/>
              </a:rPr>
              <a:t>Источники информации</a:t>
            </a:r>
          </a:p>
          <a:p>
            <a:pPr indent="449263" algn="just"/>
            <a:r>
              <a:rPr lang="ru-RU" sz="2000" dirty="0">
                <a:latin typeface="Times New Roman" panose="02020603050405020304" pitchFamily="18" charset="0"/>
                <a:cs typeface="Times New Roman" panose="02020603050405020304" pitchFamily="18" charset="0"/>
              </a:rPr>
              <a:t>1.	</a:t>
            </a:r>
            <a:r>
              <a:rPr lang="ru-RU" sz="2000" dirty="0" err="1">
                <a:latin typeface="Times New Roman" panose="02020603050405020304" pitchFamily="18" charset="0"/>
                <a:cs typeface="Times New Roman" panose="02020603050405020304" pitchFamily="18" charset="0"/>
              </a:rPr>
              <a:t>Доронова</a:t>
            </a:r>
            <a:r>
              <a:rPr lang="ru-RU" sz="2000" dirty="0">
                <a:latin typeface="Times New Roman" panose="02020603050405020304" pitchFamily="18" charset="0"/>
                <a:cs typeface="Times New Roman" panose="02020603050405020304" pitchFamily="18" charset="0"/>
              </a:rPr>
              <a:t> Т.Н. Взаимодействие дошкольного учреждения с родителями. // Т.Н. </a:t>
            </a:r>
            <a:r>
              <a:rPr lang="ru-RU" sz="2000" dirty="0" err="1">
                <a:latin typeface="Times New Roman" panose="02020603050405020304" pitchFamily="18" charset="0"/>
                <a:cs typeface="Times New Roman" panose="02020603050405020304" pitchFamily="18" charset="0"/>
              </a:rPr>
              <a:t>Доронова</a:t>
            </a:r>
            <a:r>
              <a:rPr lang="ru-RU" sz="2000" dirty="0">
                <a:latin typeface="Times New Roman" panose="02020603050405020304" pitchFamily="18" charset="0"/>
                <a:cs typeface="Times New Roman" panose="02020603050405020304" pitchFamily="18" charset="0"/>
              </a:rPr>
              <a:t>, М.: «Сфера», 2002, С. 114</a:t>
            </a:r>
          </a:p>
          <a:p>
            <a:pPr indent="449263" algn="just"/>
            <a:r>
              <a:rPr lang="ru-RU" sz="2000" dirty="0">
                <a:latin typeface="Times New Roman" panose="02020603050405020304" pitchFamily="18" charset="0"/>
                <a:cs typeface="Times New Roman" panose="02020603050405020304" pitchFamily="18" charset="0"/>
              </a:rPr>
              <a:t>2.	Зверева О.Л., Кротова Т.В. Общение педагога с родителями в ДОУ. Методический аспект. [Текст]// О.Л. Зверева, Т.В. Кротова, М.: Творческий центр «Сфера», 2005, С. 89.</a:t>
            </a:r>
          </a:p>
          <a:p>
            <a:pPr indent="449263" algn="just"/>
            <a:r>
              <a:rPr lang="ru-RU" sz="2000" dirty="0">
                <a:latin typeface="Times New Roman" panose="02020603050405020304" pitchFamily="18" charset="0"/>
                <a:cs typeface="Times New Roman" panose="02020603050405020304" pitchFamily="18" charset="0"/>
              </a:rPr>
              <a:t>3.	Как оформить уголок для родителей в детском саду [Электронный ресурс]//http://www.kakprosto.ru/kak-33939-kak-oformit-ugolok-dlya-roditeley-v-detskom-sadu</a:t>
            </a:r>
          </a:p>
          <a:p>
            <a:pPr indent="449263" algn="just"/>
            <a:r>
              <a:rPr lang="ru-RU" sz="2000" dirty="0">
                <a:latin typeface="Times New Roman" panose="02020603050405020304" pitchFamily="18" charset="0"/>
                <a:cs typeface="Times New Roman" panose="02020603050405020304" pitchFamily="18" charset="0"/>
              </a:rPr>
              <a:t>4.	Оформляем родительский уголок: новые формы и подходы [Электронный ресурс]//http://dob.1september.ru/articlef.php?ID=200700502</a:t>
            </a:r>
          </a:p>
          <a:p>
            <a:pPr indent="449263" algn="just"/>
            <a:r>
              <a:rPr lang="ru-RU" sz="2000" dirty="0">
                <a:latin typeface="Times New Roman" panose="02020603050405020304" pitchFamily="18" charset="0"/>
                <a:cs typeface="Times New Roman" panose="02020603050405020304" pitchFamily="18" charset="0"/>
              </a:rPr>
              <a:t>5.	Современные подходы к сотрудничеству детского сада и семьи [Электронный ресурс] //http://tmntpk.ucoz.ru/publ/robota_s_roditeljami/formy_raboty_s</a:t>
            </a:r>
          </a:p>
          <a:p>
            <a:pPr indent="449263" algn="just"/>
            <a:r>
              <a:rPr lang="ru-RU" sz="2000" dirty="0">
                <a:latin typeface="Times New Roman" panose="02020603050405020304" pitchFamily="18" charset="0"/>
                <a:cs typeface="Times New Roman" panose="02020603050405020304" pitchFamily="18" charset="0"/>
              </a:rPr>
              <a:t>_</a:t>
            </a:r>
            <a:r>
              <a:rPr lang="ru-RU" sz="2000" dirty="0" err="1">
                <a:latin typeface="Times New Roman" panose="02020603050405020304" pitchFamily="18" charset="0"/>
                <a:cs typeface="Times New Roman" panose="02020603050405020304" pitchFamily="18" charset="0"/>
              </a:rPr>
              <a:t>roditeljami</a:t>
            </a:r>
            <a:r>
              <a:rPr lang="ru-RU" sz="2000" dirty="0">
                <a:latin typeface="Times New Roman" panose="02020603050405020304" pitchFamily="18" charset="0"/>
                <a:cs typeface="Times New Roman" panose="02020603050405020304" pitchFamily="18" charset="0"/>
              </a:rPr>
              <a:t>/</a:t>
            </a:r>
            <a:r>
              <a:rPr lang="ru-RU" sz="2000" dirty="0" err="1">
                <a:latin typeface="Times New Roman" panose="02020603050405020304" pitchFamily="18" charset="0"/>
                <a:cs typeface="Times New Roman" panose="02020603050405020304" pitchFamily="18" charset="0"/>
              </a:rPr>
              <a:t>sovremennye_podkhody_k_sotrudnichestvu_detskogo_sada_i_semi</a:t>
            </a:r>
            <a:r>
              <a:rPr lang="ru-RU" sz="2000" dirty="0">
                <a:latin typeface="Times New Roman" panose="02020603050405020304" pitchFamily="18" charset="0"/>
                <a:cs typeface="Times New Roman" panose="02020603050405020304" pitchFamily="18" charset="0"/>
              </a:rPr>
              <a:t>/50-1-0-105</a:t>
            </a:r>
          </a:p>
          <a:p>
            <a:pPr indent="449263" algn="just"/>
            <a:r>
              <a:rPr lang="ru-RU" sz="2000" dirty="0">
                <a:latin typeface="Times New Roman" panose="02020603050405020304" pitchFamily="18" charset="0"/>
                <a:cs typeface="Times New Roman" panose="02020603050405020304" pitchFamily="18" charset="0"/>
              </a:rPr>
              <a:t>6.	Современные формы работы с родителями [Электронный ресурс]//http://www.vseodetishkax.ru/rabotnikam-doshkolnogo-obrazovaniya/112-sotrudnichestvo-pedagogov-i-roditelej-/798-sovremennye-formy-raboty-s-roditelyami-v-doshkolnom-uchrezhdenii</a:t>
            </a:r>
          </a:p>
          <a:p>
            <a:pPr indent="449263" algn="just"/>
            <a:r>
              <a:rPr lang="ru-RU" sz="2000" dirty="0">
                <a:latin typeface="Times New Roman" panose="02020603050405020304" pitchFamily="18" charset="0"/>
                <a:cs typeface="Times New Roman" panose="02020603050405020304" pitchFamily="18" charset="0"/>
              </a:rPr>
              <a:t>7.	</a:t>
            </a:r>
            <a:r>
              <a:rPr lang="ru-RU" sz="2000" dirty="0" err="1">
                <a:latin typeface="Times New Roman" panose="02020603050405020304" pitchFamily="18" charset="0"/>
                <a:cs typeface="Times New Roman" panose="02020603050405020304" pitchFamily="18" charset="0"/>
              </a:rPr>
              <a:t>Солодянкина</a:t>
            </a:r>
            <a:r>
              <a:rPr lang="ru-RU" sz="2000" dirty="0">
                <a:latin typeface="Times New Roman" panose="02020603050405020304" pitchFamily="18" charset="0"/>
                <a:cs typeface="Times New Roman" panose="02020603050405020304" pitchFamily="18" charset="0"/>
              </a:rPr>
              <a:t> О.В. Сотрудничество дошкольного учреждения с семьей. Пособие для работников ДОУ. [Текст]// О.В. </a:t>
            </a:r>
            <a:r>
              <a:rPr lang="ru-RU" sz="2000" dirty="0" err="1">
                <a:latin typeface="Times New Roman" panose="02020603050405020304" pitchFamily="18" charset="0"/>
                <a:cs typeface="Times New Roman" panose="02020603050405020304" pitchFamily="18" charset="0"/>
              </a:rPr>
              <a:t>Солодянкина</a:t>
            </a:r>
            <a:r>
              <a:rPr lang="ru-RU" sz="2000" dirty="0">
                <a:latin typeface="Times New Roman" panose="02020603050405020304" pitchFamily="18" charset="0"/>
                <a:cs typeface="Times New Roman" panose="02020603050405020304" pitchFamily="18" charset="0"/>
              </a:rPr>
              <a:t>, М.: «</a:t>
            </a:r>
            <a:r>
              <a:rPr lang="ru-RU" sz="2000" dirty="0" err="1">
                <a:latin typeface="Times New Roman" panose="02020603050405020304" pitchFamily="18" charset="0"/>
                <a:cs typeface="Times New Roman" panose="02020603050405020304" pitchFamily="18" charset="0"/>
              </a:rPr>
              <a:t>Аркти</a:t>
            </a:r>
            <a:r>
              <a:rPr lang="ru-RU" sz="2000" dirty="0">
                <a:latin typeface="Times New Roman" panose="02020603050405020304" pitchFamily="18" charset="0"/>
                <a:cs typeface="Times New Roman" panose="02020603050405020304" pitchFamily="18" charset="0"/>
              </a:rPr>
              <a:t>», 2005, С. 221.</a:t>
            </a:r>
          </a:p>
        </p:txBody>
      </p:sp>
      <p:sp>
        <p:nvSpPr>
          <p:cNvPr id="3" name="Номер слайда 2"/>
          <p:cNvSpPr>
            <a:spLocks noGrp="1"/>
          </p:cNvSpPr>
          <p:nvPr>
            <p:ph type="sldNum" sz="quarter" idx="12"/>
          </p:nvPr>
        </p:nvSpPr>
        <p:spPr/>
        <p:txBody>
          <a:bodyPr/>
          <a:lstStyle/>
          <a:p>
            <a:fld id="{5D38466B-DEE6-4334-8400-331435FCFD1B}" type="slidenum">
              <a:rPr lang="ru-RU" smtClean="0"/>
              <a:t>46</a:t>
            </a:fld>
            <a:endParaRPr lang="ru-RU"/>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371"/>
            <a:ext cx="1224116" cy="74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6051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4198" y="268907"/>
            <a:ext cx="11223523" cy="477054"/>
          </a:xfrm>
          <a:prstGeom prst="rect">
            <a:avLst/>
          </a:prstGeom>
        </p:spPr>
        <p:txBody>
          <a:bodyPr wrap="square">
            <a:spAutoFit/>
          </a:bodyPr>
          <a:lstStyle/>
          <a:p>
            <a:pPr indent="449263" algn="ctr"/>
            <a:r>
              <a:rPr lang="ru-RU" sz="2500" dirty="0">
                <a:latin typeface="Times New Roman" panose="02020603050405020304" pitchFamily="18" charset="0"/>
                <a:cs typeface="Times New Roman" panose="02020603050405020304" pitchFamily="18" charset="0"/>
              </a:rPr>
              <a:t>Примерное тематическое планирование</a:t>
            </a:r>
          </a:p>
        </p:txBody>
      </p:sp>
      <p:sp>
        <p:nvSpPr>
          <p:cNvPr id="3" name="Номер слайда 2"/>
          <p:cNvSpPr>
            <a:spLocks noGrp="1"/>
          </p:cNvSpPr>
          <p:nvPr>
            <p:ph type="sldNum" sz="quarter" idx="12"/>
          </p:nvPr>
        </p:nvSpPr>
        <p:spPr/>
        <p:txBody>
          <a:bodyPr/>
          <a:lstStyle/>
          <a:p>
            <a:fld id="{5D38466B-DEE6-4334-8400-331435FCFD1B}" type="slidenum">
              <a:rPr lang="ru-RU" smtClean="0"/>
              <a:t>5</a:t>
            </a:fld>
            <a:endParaRPr lang="ru-RU"/>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371"/>
            <a:ext cx="1224116" cy="74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Таблица 3"/>
          <p:cNvGraphicFramePr>
            <a:graphicFrameLocks noGrp="1"/>
          </p:cNvGraphicFramePr>
          <p:nvPr>
            <p:extLst>
              <p:ext uri="{D42A27DB-BD31-4B8C-83A1-F6EECF244321}">
                <p14:modId xmlns:p14="http://schemas.microsoft.com/office/powerpoint/2010/main" val="776851916"/>
              </p:ext>
            </p:extLst>
          </p:nvPr>
        </p:nvGraphicFramePr>
        <p:xfrm>
          <a:off x="612059" y="745961"/>
          <a:ext cx="11351009" cy="6128110"/>
        </p:xfrm>
        <a:graphic>
          <a:graphicData uri="http://schemas.openxmlformats.org/drawingml/2006/table">
            <a:tbl>
              <a:tblPr/>
              <a:tblGrid>
                <a:gridCol w="508818"/>
                <a:gridCol w="5840362"/>
                <a:gridCol w="3583858"/>
                <a:gridCol w="1417971"/>
              </a:tblGrid>
              <a:tr h="259781">
                <a:tc>
                  <a:txBody>
                    <a:bodyPr/>
                    <a:lstStyle/>
                    <a:p>
                      <a:pPr algn="ctr"/>
                      <a:r>
                        <a:rPr lang="ru-RU" sz="1800" dirty="0">
                          <a:effectLst/>
                          <a:latin typeface="Times New Roman" panose="02020603050405020304" pitchFamily="18" charset="0"/>
                          <a:cs typeface="Times New Roman" panose="02020603050405020304" pitchFamily="18" charset="0"/>
                        </a:rPr>
                        <a:t>№</a:t>
                      </a:r>
                    </a:p>
                  </a:txBody>
                  <a:tcPr marL="64945" marR="64945" marT="32473" marB="32473">
                    <a:lnL>
                      <a:noFill/>
                    </a:lnL>
                    <a:lnR>
                      <a:noFill/>
                    </a:lnR>
                    <a:lnT>
                      <a:noFill/>
                    </a:lnT>
                    <a:lnB>
                      <a:noFill/>
                    </a:lnB>
                    <a:solidFill>
                      <a:schemeClr val="accent4">
                        <a:lumMod val="40000"/>
                        <a:lumOff val="60000"/>
                      </a:schemeClr>
                    </a:solidFill>
                  </a:tcPr>
                </a:tc>
                <a:tc>
                  <a:txBody>
                    <a:bodyPr/>
                    <a:lstStyle/>
                    <a:p>
                      <a:pPr algn="ctr"/>
                      <a:r>
                        <a:rPr lang="ru-RU" sz="1800" dirty="0">
                          <a:effectLst/>
                          <a:latin typeface="Times New Roman" panose="02020603050405020304" pitchFamily="18" charset="0"/>
                          <a:cs typeface="Times New Roman" panose="02020603050405020304" pitchFamily="18" charset="0"/>
                        </a:rPr>
                        <a:t>Тема</a:t>
                      </a:r>
                    </a:p>
                  </a:txBody>
                  <a:tcPr marL="64945" marR="64945" marT="32473" marB="32473">
                    <a:lnL>
                      <a:noFill/>
                    </a:lnL>
                    <a:lnR>
                      <a:noFill/>
                    </a:lnR>
                    <a:lnT>
                      <a:noFill/>
                    </a:lnT>
                    <a:lnB>
                      <a:noFill/>
                    </a:lnB>
                    <a:solidFill>
                      <a:schemeClr val="accent4">
                        <a:lumMod val="40000"/>
                        <a:lumOff val="60000"/>
                      </a:schemeClr>
                    </a:solidFill>
                  </a:tcPr>
                </a:tc>
                <a:tc>
                  <a:txBody>
                    <a:bodyPr/>
                    <a:lstStyle/>
                    <a:p>
                      <a:pPr algn="ctr"/>
                      <a:r>
                        <a:rPr lang="ru-RU" sz="1800" dirty="0">
                          <a:effectLst/>
                          <a:latin typeface="Times New Roman" panose="02020603050405020304" pitchFamily="18" charset="0"/>
                          <a:cs typeface="Times New Roman" panose="02020603050405020304" pitchFamily="18" charset="0"/>
                        </a:rPr>
                        <a:t>Методы, приемы</a:t>
                      </a:r>
                    </a:p>
                  </a:txBody>
                  <a:tcPr marL="64945" marR="64945" marT="32473" marB="32473">
                    <a:lnL>
                      <a:noFill/>
                    </a:lnL>
                    <a:lnR>
                      <a:noFill/>
                    </a:lnR>
                    <a:lnT>
                      <a:noFill/>
                    </a:lnT>
                    <a:lnB>
                      <a:noFill/>
                    </a:lnB>
                    <a:solidFill>
                      <a:schemeClr val="accent4">
                        <a:lumMod val="40000"/>
                        <a:lumOff val="60000"/>
                      </a:schemeClr>
                    </a:solidFill>
                  </a:tcPr>
                </a:tc>
                <a:tc>
                  <a:txBody>
                    <a:bodyPr/>
                    <a:lstStyle/>
                    <a:p>
                      <a:pPr algn="ctr"/>
                      <a:r>
                        <a:rPr lang="ru-RU" sz="1800" dirty="0">
                          <a:effectLst/>
                          <a:latin typeface="Times New Roman" panose="02020603050405020304" pitchFamily="18" charset="0"/>
                          <a:cs typeface="Times New Roman" panose="02020603050405020304" pitchFamily="18" charset="0"/>
                        </a:rPr>
                        <a:t>Время</a:t>
                      </a:r>
                    </a:p>
                  </a:txBody>
                  <a:tcPr marL="64945" marR="64945" marT="32473" marB="32473">
                    <a:lnL>
                      <a:noFill/>
                    </a:lnL>
                    <a:lnR>
                      <a:noFill/>
                    </a:lnR>
                    <a:lnT>
                      <a:noFill/>
                    </a:lnT>
                    <a:lnB>
                      <a:noFill/>
                    </a:lnB>
                    <a:solidFill>
                      <a:schemeClr val="accent4">
                        <a:lumMod val="40000"/>
                        <a:lumOff val="60000"/>
                      </a:schemeClr>
                    </a:solidFill>
                  </a:tcPr>
                </a:tc>
              </a:tr>
              <a:tr h="534146">
                <a:tc>
                  <a:txBody>
                    <a:bodyPr/>
                    <a:lstStyle/>
                    <a:p>
                      <a:pPr algn="just"/>
                      <a:r>
                        <a:rPr lang="ru-RU" sz="1800" dirty="0">
                          <a:effectLst/>
                          <a:latin typeface="Times New Roman" panose="02020603050405020304" pitchFamily="18" charset="0"/>
                          <a:cs typeface="Times New Roman" panose="02020603050405020304" pitchFamily="18" charset="0"/>
                        </a:rPr>
                        <a:t>1</a:t>
                      </a:r>
                    </a:p>
                  </a:txBody>
                  <a:tcPr marL="64945" marR="64945" marT="32473" marB="32473">
                    <a:lnL>
                      <a:noFill/>
                    </a:lnL>
                    <a:lnR>
                      <a:noFill/>
                    </a:lnR>
                    <a:lnT>
                      <a:noFill/>
                    </a:lnT>
                    <a:lnB>
                      <a:noFill/>
                    </a:lnB>
                    <a:solidFill>
                      <a:srgbClr val="FFFFFF"/>
                    </a:solidFill>
                  </a:tcPr>
                </a:tc>
                <a:tc>
                  <a:txBody>
                    <a:bodyPr/>
                    <a:lstStyle/>
                    <a:p>
                      <a:pPr algn="just"/>
                      <a:r>
                        <a:rPr lang="ru-RU" sz="1800" dirty="0">
                          <a:effectLst/>
                          <a:latin typeface="Times New Roman" panose="02020603050405020304" pitchFamily="18" charset="0"/>
                          <a:cs typeface="Times New Roman" panose="02020603050405020304" pitchFamily="18" charset="0"/>
                        </a:rPr>
                        <a:t>Что такое психологическая готовность к школе?</a:t>
                      </a:r>
                    </a:p>
                  </a:txBody>
                  <a:tcPr marL="64945" marR="64945" marT="32473" marB="32473">
                    <a:lnL>
                      <a:noFill/>
                    </a:lnL>
                    <a:lnR>
                      <a:noFill/>
                    </a:lnR>
                    <a:lnT>
                      <a:noFill/>
                    </a:lnT>
                    <a:lnB>
                      <a:noFill/>
                    </a:lnB>
                    <a:solidFill>
                      <a:srgbClr val="FFFFFF"/>
                    </a:solidFill>
                  </a:tcPr>
                </a:tc>
                <a:tc>
                  <a:txBody>
                    <a:bodyPr/>
                    <a:lstStyle/>
                    <a:p>
                      <a:pPr algn="just"/>
                      <a:r>
                        <a:rPr lang="ru-RU" sz="1800" dirty="0">
                          <a:effectLst/>
                          <a:latin typeface="Times New Roman" panose="02020603050405020304" pitchFamily="18" charset="0"/>
                          <a:cs typeface="Times New Roman" panose="02020603050405020304" pitchFamily="18" charset="0"/>
                        </a:rPr>
                        <a:t>Анкета “Готовы ли мы отдавать своего ребенка в школу?”</a:t>
                      </a:r>
                    </a:p>
                  </a:txBody>
                  <a:tcPr marL="64945" marR="64945" marT="32473" marB="32473">
                    <a:lnL>
                      <a:noFill/>
                    </a:lnL>
                    <a:lnR>
                      <a:noFill/>
                    </a:lnR>
                    <a:lnT>
                      <a:noFill/>
                    </a:lnT>
                    <a:lnB>
                      <a:noFill/>
                    </a:lnB>
                    <a:solidFill>
                      <a:srgbClr val="FFFFFF"/>
                    </a:solidFill>
                  </a:tcPr>
                </a:tc>
                <a:tc>
                  <a:txBody>
                    <a:bodyPr/>
                    <a:lstStyle/>
                    <a:p>
                      <a:pPr algn="just"/>
                      <a:endParaRPr lang="ru-RU" sz="1800"/>
                    </a:p>
                  </a:txBody>
                  <a:tcPr marL="64945" marR="64945" marT="32473" marB="32473">
                    <a:lnL>
                      <a:noFill/>
                    </a:lnL>
                    <a:lnR>
                      <a:noFill/>
                    </a:lnR>
                    <a:lnT>
                      <a:noFill/>
                    </a:lnT>
                    <a:lnB>
                      <a:noFill/>
                    </a:lnB>
                    <a:solidFill>
                      <a:srgbClr val="FFFFFF"/>
                    </a:solidFill>
                  </a:tcPr>
                </a:tc>
              </a:tr>
              <a:tr h="533622">
                <a:tc>
                  <a:txBody>
                    <a:bodyPr/>
                    <a:lstStyle/>
                    <a:p>
                      <a:pPr algn="just"/>
                      <a:r>
                        <a:rPr lang="ru-RU" sz="1800">
                          <a:effectLst/>
                          <a:latin typeface="Times New Roman" panose="02020603050405020304" pitchFamily="18" charset="0"/>
                          <a:cs typeface="Times New Roman" panose="02020603050405020304" pitchFamily="18" charset="0"/>
                        </a:rPr>
                        <a:t> 2</a:t>
                      </a:r>
                    </a:p>
                  </a:txBody>
                  <a:tcPr marL="64945" marR="64945" marT="32473" marB="32473">
                    <a:lnL>
                      <a:noFill/>
                    </a:lnL>
                    <a:lnR>
                      <a:noFill/>
                    </a:lnR>
                    <a:lnT>
                      <a:noFill/>
                    </a:lnT>
                    <a:lnB>
                      <a:noFill/>
                    </a:lnB>
                    <a:solidFill>
                      <a:srgbClr val="FFFFFF"/>
                    </a:solidFill>
                  </a:tcPr>
                </a:tc>
                <a:tc>
                  <a:txBody>
                    <a:bodyPr/>
                    <a:lstStyle/>
                    <a:p>
                      <a:pPr algn="just"/>
                      <a:r>
                        <a:rPr lang="ru-RU" sz="1800" dirty="0">
                          <a:effectLst/>
                          <a:latin typeface="Times New Roman" panose="02020603050405020304" pitchFamily="18" charset="0"/>
                          <a:cs typeface="Times New Roman" panose="02020603050405020304" pitchFamily="18" charset="0"/>
                        </a:rPr>
                        <a:t>Общий взгляд на задачи начальной </a:t>
                      </a:r>
                      <a:r>
                        <a:rPr lang="ru-RU" sz="1800" dirty="0" smtClean="0">
                          <a:effectLst/>
                          <a:latin typeface="Times New Roman" panose="02020603050405020304" pitchFamily="18" charset="0"/>
                          <a:cs typeface="Times New Roman" panose="02020603050405020304" pitchFamily="18" charset="0"/>
                        </a:rPr>
                        <a:t>школы. Мотивационная </a:t>
                      </a:r>
                      <a:r>
                        <a:rPr lang="ru-RU" sz="1800" dirty="0">
                          <a:effectLst/>
                          <a:latin typeface="Times New Roman" panose="02020603050405020304" pitchFamily="18" charset="0"/>
                          <a:cs typeface="Times New Roman" panose="02020603050405020304" pitchFamily="18" charset="0"/>
                        </a:rPr>
                        <a:t>готовность</a:t>
                      </a:r>
                    </a:p>
                  </a:txBody>
                  <a:tcPr marL="64945" marR="64945" marT="32473" marB="32473">
                    <a:lnL>
                      <a:noFill/>
                    </a:lnL>
                    <a:lnR>
                      <a:noFill/>
                    </a:lnR>
                    <a:lnT>
                      <a:noFill/>
                    </a:lnT>
                    <a:lnB>
                      <a:noFill/>
                    </a:lnB>
                    <a:solidFill>
                      <a:srgbClr val="FFFFFF"/>
                    </a:solidFill>
                  </a:tcPr>
                </a:tc>
                <a:tc>
                  <a:txBody>
                    <a:bodyPr/>
                    <a:lstStyle/>
                    <a:p>
                      <a:pPr algn="just"/>
                      <a:r>
                        <a:rPr lang="ru-RU" sz="1800" dirty="0">
                          <a:effectLst/>
                          <a:latin typeface="Times New Roman" panose="02020603050405020304" pitchFamily="18" charset="0"/>
                          <a:cs typeface="Times New Roman" panose="02020603050405020304" pitchFamily="18" charset="0"/>
                        </a:rPr>
                        <a:t>Групповое </a:t>
                      </a:r>
                      <a:r>
                        <a:rPr lang="ru-RU" sz="1800" dirty="0" smtClean="0">
                          <a:effectLst/>
                          <a:latin typeface="Times New Roman" panose="02020603050405020304" pitchFamily="18" charset="0"/>
                          <a:cs typeface="Times New Roman" panose="02020603050405020304" pitchFamily="18" charset="0"/>
                        </a:rPr>
                        <a:t>обсуждение. Практикум</a:t>
                      </a:r>
                      <a:endParaRPr lang="ru-RU" sz="1800" dirty="0">
                        <a:effectLst/>
                        <a:latin typeface="Times New Roman" panose="02020603050405020304" pitchFamily="18" charset="0"/>
                        <a:cs typeface="Times New Roman" panose="02020603050405020304" pitchFamily="18" charset="0"/>
                      </a:endParaRPr>
                    </a:p>
                  </a:txBody>
                  <a:tcPr marL="64945" marR="64945" marT="32473" marB="32473">
                    <a:lnL>
                      <a:noFill/>
                    </a:lnL>
                    <a:lnR>
                      <a:noFill/>
                    </a:lnR>
                    <a:lnT>
                      <a:noFill/>
                    </a:lnT>
                    <a:lnB>
                      <a:noFill/>
                    </a:lnB>
                    <a:solidFill>
                      <a:srgbClr val="FFFFFF"/>
                    </a:solidFill>
                  </a:tcPr>
                </a:tc>
                <a:tc>
                  <a:txBody>
                    <a:bodyPr/>
                    <a:lstStyle/>
                    <a:p>
                      <a:pPr algn="just"/>
                      <a:endParaRPr lang="ru-RU" sz="1800"/>
                    </a:p>
                  </a:txBody>
                  <a:tcPr marL="64945" marR="64945" marT="32473" marB="32473">
                    <a:lnL>
                      <a:noFill/>
                    </a:lnL>
                    <a:lnR>
                      <a:noFill/>
                    </a:lnR>
                    <a:lnT>
                      <a:noFill/>
                    </a:lnT>
                    <a:lnB>
                      <a:noFill/>
                    </a:lnB>
                    <a:solidFill>
                      <a:srgbClr val="FFFFFF"/>
                    </a:solidFill>
                  </a:tcPr>
                </a:tc>
              </a:tr>
              <a:tr h="649453">
                <a:tc>
                  <a:txBody>
                    <a:bodyPr/>
                    <a:lstStyle/>
                    <a:p>
                      <a:pPr algn="just"/>
                      <a:r>
                        <a:rPr lang="ru-RU" sz="1800">
                          <a:effectLst/>
                          <a:latin typeface="Times New Roman" panose="02020603050405020304" pitchFamily="18" charset="0"/>
                          <a:cs typeface="Times New Roman" panose="02020603050405020304" pitchFamily="18" charset="0"/>
                        </a:rPr>
                        <a:t>3</a:t>
                      </a:r>
                    </a:p>
                  </a:txBody>
                  <a:tcPr marL="64945" marR="64945" marT="32473" marB="32473">
                    <a:lnL>
                      <a:noFill/>
                    </a:lnL>
                    <a:lnR>
                      <a:noFill/>
                    </a:lnR>
                    <a:lnT>
                      <a:noFill/>
                    </a:lnT>
                    <a:lnB>
                      <a:noFill/>
                    </a:lnB>
                    <a:solidFill>
                      <a:srgbClr val="FFFFFF"/>
                    </a:solidFill>
                  </a:tcPr>
                </a:tc>
                <a:tc>
                  <a:txBody>
                    <a:bodyPr/>
                    <a:lstStyle/>
                    <a:p>
                      <a:pPr algn="just"/>
                      <a:r>
                        <a:rPr lang="ru-RU" sz="1800" dirty="0">
                          <a:effectLst/>
                          <a:latin typeface="Times New Roman" panose="02020603050405020304" pitchFamily="18" charset="0"/>
                          <a:cs typeface="Times New Roman" panose="02020603050405020304" pitchFamily="18" charset="0"/>
                        </a:rPr>
                        <a:t>Три кита </a:t>
                      </a:r>
                      <a:r>
                        <a:rPr lang="ru-RU" sz="1800" dirty="0" smtClean="0">
                          <a:effectLst/>
                          <a:latin typeface="Times New Roman" panose="02020603050405020304" pitchFamily="18" charset="0"/>
                          <a:cs typeface="Times New Roman" panose="02020603050405020304" pitchFamily="18" charset="0"/>
                        </a:rPr>
                        <a:t>общения. </a:t>
                      </a:r>
                      <a:r>
                        <a:rPr lang="ru-RU" sz="1800" dirty="0" err="1" smtClean="0">
                          <a:effectLst/>
                          <a:latin typeface="Times New Roman" panose="02020603050405020304" pitchFamily="18" charset="0"/>
                          <a:cs typeface="Times New Roman" panose="02020603050405020304" pitchFamily="18" charset="0"/>
                        </a:rPr>
                        <a:t>Безоценочная</a:t>
                      </a:r>
                      <a:r>
                        <a:rPr lang="ru-RU" sz="1800" dirty="0" smtClean="0">
                          <a:effectLst/>
                          <a:latin typeface="Times New Roman" panose="02020603050405020304" pitchFamily="18" charset="0"/>
                          <a:cs typeface="Times New Roman" panose="02020603050405020304" pitchFamily="18" charset="0"/>
                        </a:rPr>
                        <a:t> коммуникация. Признание чувств.</a:t>
                      </a:r>
                      <a:r>
                        <a:rPr lang="ru-RU" sz="1800" baseline="0" dirty="0" smtClean="0">
                          <a:effectLst/>
                          <a:latin typeface="Times New Roman" panose="02020603050405020304" pitchFamily="18" charset="0"/>
                          <a:cs typeface="Times New Roman" panose="02020603050405020304" pitchFamily="18" charset="0"/>
                        </a:rPr>
                        <a:t> </a:t>
                      </a:r>
                      <a:r>
                        <a:rPr lang="ru-RU" sz="1800" dirty="0" smtClean="0">
                          <a:effectLst/>
                          <a:latin typeface="Times New Roman" panose="02020603050405020304" pitchFamily="18" charset="0"/>
                          <a:cs typeface="Times New Roman" panose="02020603050405020304" pitchFamily="18" charset="0"/>
                        </a:rPr>
                        <a:t>Право выбора</a:t>
                      </a:r>
                    </a:p>
                  </a:txBody>
                  <a:tcPr marL="64945" marR="64945" marT="32473" marB="32473">
                    <a:lnL>
                      <a:noFill/>
                    </a:lnL>
                    <a:lnR>
                      <a:noFill/>
                    </a:lnR>
                    <a:lnT>
                      <a:noFill/>
                    </a:lnT>
                    <a:lnB>
                      <a:noFill/>
                    </a:lnB>
                    <a:solidFill>
                      <a:srgbClr val="FFFFFF"/>
                    </a:solidFill>
                  </a:tcPr>
                </a:tc>
                <a:tc>
                  <a:txBody>
                    <a:bodyPr/>
                    <a:lstStyle/>
                    <a:p>
                      <a:pPr algn="just"/>
                      <a:r>
                        <a:rPr lang="ru-RU" sz="1800" dirty="0" smtClean="0">
                          <a:effectLst/>
                          <a:latin typeface="Times New Roman" panose="02020603050405020304" pitchFamily="18" charset="0"/>
                          <a:cs typeface="Times New Roman" panose="02020603050405020304" pitchFamily="18" charset="0"/>
                        </a:rPr>
                        <a:t>Беседа. Тест </a:t>
                      </a:r>
                      <a:r>
                        <a:rPr lang="ru-RU" sz="1800" dirty="0">
                          <a:effectLst/>
                          <a:latin typeface="Times New Roman" panose="02020603050405020304" pitchFamily="18" charset="0"/>
                          <a:cs typeface="Times New Roman" panose="02020603050405020304" pitchFamily="18" charset="0"/>
                        </a:rPr>
                        <a:t>“Правильно ли вы воспитываете ребенка?”</a:t>
                      </a:r>
                    </a:p>
                  </a:txBody>
                  <a:tcPr marL="64945" marR="64945" marT="32473" marB="32473">
                    <a:lnL>
                      <a:noFill/>
                    </a:lnL>
                    <a:lnR>
                      <a:noFill/>
                    </a:lnR>
                    <a:lnT>
                      <a:noFill/>
                    </a:lnT>
                    <a:lnB>
                      <a:noFill/>
                    </a:lnB>
                    <a:solidFill>
                      <a:srgbClr val="FFFFFF"/>
                    </a:solidFill>
                  </a:tcPr>
                </a:tc>
                <a:tc>
                  <a:txBody>
                    <a:bodyPr/>
                    <a:lstStyle/>
                    <a:p>
                      <a:pPr algn="just"/>
                      <a:endParaRPr lang="ru-RU" sz="1800"/>
                    </a:p>
                  </a:txBody>
                  <a:tcPr marL="64945" marR="64945" marT="32473" marB="32473">
                    <a:lnL>
                      <a:noFill/>
                    </a:lnL>
                    <a:lnR>
                      <a:noFill/>
                    </a:lnR>
                    <a:lnT>
                      <a:noFill/>
                    </a:lnT>
                    <a:lnB>
                      <a:noFill/>
                    </a:lnB>
                    <a:solidFill>
                      <a:srgbClr val="FFFFFF"/>
                    </a:solidFill>
                  </a:tcPr>
                </a:tc>
              </a:tr>
              <a:tr h="298525">
                <a:tc>
                  <a:txBody>
                    <a:bodyPr/>
                    <a:lstStyle/>
                    <a:p>
                      <a:pPr algn="just"/>
                      <a:r>
                        <a:rPr lang="ru-RU" sz="1800">
                          <a:effectLst/>
                          <a:latin typeface="Times New Roman" panose="02020603050405020304" pitchFamily="18" charset="0"/>
                          <a:cs typeface="Times New Roman" panose="02020603050405020304" pitchFamily="18" charset="0"/>
                        </a:rPr>
                        <a:t>4</a:t>
                      </a:r>
                    </a:p>
                  </a:txBody>
                  <a:tcPr marL="64945" marR="64945" marT="32473" marB="32473">
                    <a:lnL>
                      <a:noFill/>
                    </a:lnL>
                    <a:lnR>
                      <a:noFill/>
                    </a:lnR>
                    <a:lnT>
                      <a:noFill/>
                    </a:lnT>
                    <a:lnB>
                      <a:noFill/>
                    </a:lnB>
                    <a:solidFill>
                      <a:srgbClr val="FFFFFF"/>
                    </a:solidFill>
                  </a:tcPr>
                </a:tc>
                <a:tc>
                  <a:txBody>
                    <a:bodyPr/>
                    <a:lstStyle/>
                    <a:p>
                      <a:pPr algn="just"/>
                      <a:r>
                        <a:rPr lang="ru-RU" sz="1800" dirty="0" smtClean="0">
                          <a:effectLst/>
                          <a:latin typeface="Times New Roman" panose="02020603050405020304" pitchFamily="18" charset="0"/>
                          <a:cs typeface="Times New Roman" panose="02020603050405020304" pitchFamily="18" charset="0"/>
                        </a:rPr>
                        <a:t>Познавательные процессы.  Память. Приемы мнемотехники </a:t>
                      </a:r>
                    </a:p>
                  </a:txBody>
                  <a:tcPr marL="64945" marR="64945" marT="32473" marB="32473">
                    <a:lnL>
                      <a:noFill/>
                    </a:lnL>
                    <a:lnR>
                      <a:noFill/>
                    </a:lnR>
                    <a:lnT>
                      <a:noFill/>
                    </a:lnT>
                    <a:lnB>
                      <a:noFill/>
                    </a:lnB>
                    <a:solidFill>
                      <a:srgbClr val="FFFFFF"/>
                    </a:solidFill>
                  </a:tcPr>
                </a:tc>
                <a:tc>
                  <a:txBody>
                    <a:bodyPr/>
                    <a:lstStyle/>
                    <a:p>
                      <a:pPr algn="just"/>
                      <a:r>
                        <a:rPr lang="ru-RU" sz="1800" dirty="0">
                          <a:effectLst/>
                          <a:latin typeface="Times New Roman" panose="02020603050405020304" pitchFamily="18" charset="0"/>
                          <a:cs typeface="Times New Roman" panose="02020603050405020304" pitchFamily="18" charset="0"/>
                        </a:rPr>
                        <a:t>Ролевые </a:t>
                      </a:r>
                      <a:r>
                        <a:rPr lang="ru-RU" sz="1800" dirty="0" smtClean="0">
                          <a:effectLst/>
                          <a:latin typeface="Times New Roman" panose="02020603050405020304" pitchFamily="18" charset="0"/>
                          <a:cs typeface="Times New Roman" panose="02020603050405020304" pitchFamily="18" charset="0"/>
                        </a:rPr>
                        <a:t>игры. Дискуссия</a:t>
                      </a:r>
                      <a:endParaRPr lang="ru-RU" sz="1800" dirty="0">
                        <a:effectLst/>
                        <a:latin typeface="Times New Roman" panose="02020603050405020304" pitchFamily="18" charset="0"/>
                        <a:cs typeface="Times New Roman" panose="02020603050405020304" pitchFamily="18" charset="0"/>
                      </a:endParaRPr>
                    </a:p>
                  </a:txBody>
                  <a:tcPr marL="64945" marR="64945" marT="32473" marB="32473">
                    <a:lnL>
                      <a:noFill/>
                    </a:lnL>
                    <a:lnR>
                      <a:noFill/>
                    </a:lnR>
                    <a:lnT>
                      <a:noFill/>
                    </a:lnT>
                    <a:lnB>
                      <a:noFill/>
                    </a:lnB>
                    <a:solidFill>
                      <a:srgbClr val="FFFFFF"/>
                    </a:solidFill>
                  </a:tcPr>
                </a:tc>
                <a:tc>
                  <a:txBody>
                    <a:bodyPr/>
                    <a:lstStyle/>
                    <a:p>
                      <a:pPr algn="just"/>
                      <a:endParaRPr lang="ru-RU" sz="1800"/>
                    </a:p>
                  </a:txBody>
                  <a:tcPr marL="64945" marR="64945" marT="32473" marB="32473">
                    <a:lnL>
                      <a:noFill/>
                    </a:lnL>
                    <a:lnR>
                      <a:noFill/>
                    </a:lnR>
                    <a:lnT>
                      <a:noFill/>
                    </a:lnT>
                    <a:lnB>
                      <a:noFill/>
                    </a:lnB>
                    <a:solidFill>
                      <a:srgbClr val="FFFFFF"/>
                    </a:solidFill>
                  </a:tcPr>
                </a:tc>
              </a:tr>
              <a:tr h="454617">
                <a:tc>
                  <a:txBody>
                    <a:bodyPr/>
                    <a:lstStyle/>
                    <a:p>
                      <a:pPr algn="just"/>
                      <a:r>
                        <a:rPr lang="ru-RU" sz="1800">
                          <a:effectLst/>
                          <a:latin typeface="Times New Roman" panose="02020603050405020304" pitchFamily="18" charset="0"/>
                          <a:cs typeface="Times New Roman" panose="02020603050405020304" pitchFamily="18" charset="0"/>
                        </a:rPr>
                        <a:t>5</a:t>
                      </a:r>
                    </a:p>
                  </a:txBody>
                  <a:tcPr marL="64945" marR="64945" marT="32473" marB="32473">
                    <a:lnL>
                      <a:noFill/>
                    </a:lnL>
                    <a:lnR>
                      <a:noFill/>
                    </a:lnR>
                    <a:lnT>
                      <a:noFill/>
                    </a:lnT>
                    <a:lnB>
                      <a:noFill/>
                    </a:lnB>
                    <a:solidFill>
                      <a:srgbClr val="FFFFFF"/>
                    </a:solidFill>
                  </a:tcPr>
                </a:tc>
                <a:tc>
                  <a:txBody>
                    <a:bodyPr/>
                    <a:lstStyle/>
                    <a:p>
                      <a:pPr algn="just"/>
                      <a:r>
                        <a:rPr lang="ru-RU" sz="1800" dirty="0">
                          <a:effectLst/>
                          <a:latin typeface="Times New Roman" panose="02020603050405020304" pitchFamily="18" charset="0"/>
                          <a:cs typeface="Times New Roman" panose="02020603050405020304" pitchFamily="18" charset="0"/>
                        </a:rPr>
                        <a:t>Интеллектуальная </a:t>
                      </a:r>
                      <a:r>
                        <a:rPr lang="ru-RU" sz="1800" dirty="0" smtClean="0">
                          <a:effectLst/>
                          <a:latin typeface="Times New Roman" panose="02020603050405020304" pitchFamily="18" charset="0"/>
                          <a:cs typeface="Times New Roman" panose="02020603050405020304" pitchFamily="18" charset="0"/>
                        </a:rPr>
                        <a:t>готовность. Развитие мелкой моторики руки. </a:t>
                      </a:r>
                      <a:endParaRPr lang="ru-RU" sz="1800" dirty="0">
                        <a:effectLst/>
                        <a:latin typeface="Times New Roman" panose="02020603050405020304" pitchFamily="18" charset="0"/>
                        <a:cs typeface="Times New Roman" panose="02020603050405020304" pitchFamily="18" charset="0"/>
                      </a:endParaRPr>
                    </a:p>
                  </a:txBody>
                  <a:tcPr marL="64945" marR="64945" marT="32473" marB="32473">
                    <a:lnL>
                      <a:noFill/>
                    </a:lnL>
                    <a:lnR>
                      <a:noFill/>
                    </a:lnR>
                    <a:lnT>
                      <a:noFill/>
                    </a:lnT>
                    <a:lnB>
                      <a:noFill/>
                    </a:lnB>
                    <a:solidFill>
                      <a:srgbClr val="FFFFFF"/>
                    </a:solidFill>
                  </a:tcPr>
                </a:tc>
                <a:tc>
                  <a:txBody>
                    <a:bodyPr/>
                    <a:lstStyle/>
                    <a:p>
                      <a:pPr algn="just"/>
                      <a:r>
                        <a:rPr lang="ru-RU" sz="1800" dirty="0">
                          <a:effectLst/>
                          <a:latin typeface="Times New Roman" panose="02020603050405020304" pitchFamily="18" charset="0"/>
                          <a:cs typeface="Times New Roman" panose="02020603050405020304" pitchFamily="18" charset="0"/>
                        </a:rPr>
                        <a:t>Игры, ТЕСТ “Готов ли ребенок к школе?”</a:t>
                      </a:r>
                    </a:p>
                  </a:txBody>
                  <a:tcPr marL="64945" marR="64945" marT="32473" marB="32473">
                    <a:lnL>
                      <a:noFill/>
                    </a:lnL>
                    <a:lnR>
                      <a:noFill/>
                    </a:lnR>
                    <a:lnT>
                      <a:noFill/>
                    </a:lnT>
                    <a:lnB>
                      <a:noFill/>
                    </a:lnB>
                    <a:solidFill>
                      <a:srgbClr val="FFFFFF"/>
                    </a:solidFill>
                  </a:tcPr>
                </a:tc>
                <a:tc>
                  <a:txBody>
                    <a:bodyPr/>
                    <a:lstStyle/>
                    <a:p>
                      <a:pPr algn="just"/>
                      <a:endParaRPr lang="ru-RU" sz="1800"/>
                    </a:p>
                  </a:txBody>
                  <a:tcPr marL="64945" marR="64945" marT="32473" marB="32473">
                    <a:lnL>
                      <a:noFill/>
                    </a:lnL>
                    <a:lnR>
                      <a:noFill/>
                    </a:lnR>
                    <a:lnT>
                      <a:noFill/>
                    </a:lnT>
                    <a:lnB>
                      <a:noFill/>
                    </a:lnB>
                    <a:solidFill>
                      <a:srgbClr val="FFFFFF"/>
                    </a:solidFill>
                  </a:tcPr>
                </a:tc>
              </a:tr>
              <a:tr h="454617">
                <a:tc>
                  <a:txBody>
                    <a:bodyPr/>
                    <a:lstStyle/>
                    <a:p>
                      <a:pPr algn="just"/>
                      <a:r>
                        <a:rPr lang="ru-RU" sz="1800" dirty="0" smtClean="0">
                          <a:effectLst/>
                          <a:latin typeface="Times New Roman" panose="02020603050405020304" pitchFamily="18" charset="0"/>
                          <a:cs typeface="Times New Roman" panose="02020603050405020304" pitchFamily="18" charset="0"/>
                        </a:rPr>
                        <a:t>6</a:t>
                      </a:r>
                      <a:endParaRPr lang="ru-RU" sz="1800" dirty="0">
                        <a:effectLst/>
                        <a:latin typeface="Times New Roman" panose="02020603050405020304" pitchFamily="18" charset="0"/>
                        <a:cs typeface="Times New Roman" panose="02020603050405020304" pitchFamily="18" charset="0"/>
                      </a:endParaRPr>
                    </a:p>
                  </a:txBody>
                  <a:tcPr marL="64945" marR="64945" marT="32473" marB="32473">
                    <a:lnL>
                      <a:noFill/>
                    </a:lnL>
                    <a:lnR>
                      <a:noFill/>
                    </a:lnR>
                    <a:lnT>
                      <a:noFill/>
                    </a:lnT>
                    <a:lnB>
                      <a:noFill/>
                    </a:lnB>
                    <a:solidFill>
                      <a:srgbClr val="FFFFFF"/>
                    </a:solidFill>
                  </a:tcPr>
                </a:tc>
                <a:tc>
                  <a:txBody>
                    <a:bodyPr/>
                    <a:lstStyle/>
                    <a:p>
                      <a:pPr algn="just"/>
                      <a:r>
                        <a:rPr lang="ru-RU" sz="1800" dirty="0" smtClean="0">
                          <a:effectLst/>
                          <a:latin typeface="Times New Roman" panose="02020603050405020304" pitchFamily="18" charset="0"/>
                          <a:cs typeface="Times New Roman" panose="02020603050405020304" pitchFamily="18" charset="0"/>
                        </a:rPr>
                        <a:t>Внимание. Упражнения на  развития внимания. </a:t>
                      </a:r>
                      <a:endParaRPr lang="ru-RU" sz="1800" dirty="0">
                        <a:effectLst/>
                        <a:latin typeface="Times New Roman" panose="02020603050405020304" pitchFamily="18" charset="0"/>
                        <a:cs typeface="Times New Roman" panose="02020603050405020304" pitchFamily="18" charset="0"/>
                      </a:endParaRPr>
                    </a:p>
                  </a:txBody>
                  <a:tcPr marL="64945" marR="64945" marT="32473" marB="32473">
                    <a:lnL>
                      <a:noFill/>
                    </a:lnL>
                    <a:lnR>
                      <a:noFill/>
                    </a:lnR>
                    <a:lnT>
                      <a:noFill/>
                    </a:lnT>
                    <a:lnB>
                      <a:noFill/>
                    </a:lnB>
                    <a:solidFill>
                      <a:srgbClr val="FFFFFF"/>
                    </a:solidFill>
                  </a:tcPr>
                </a:tc>
                <a:tc>
                  <a:txBody>
                    <a:bodyPr/>
                    <a:lstStyle/>
                    <a:p>
                      <a:pPr algn="just"/>
                      <a:r>
                        <a:rPr lang="ru-RU" sz="1800" dirty="0" smtClean="0">
                          <a:effectLst/>
                          <a:latin typeface="Times New Roman" panose="02020603050405020304" pitchFamily="18" charset="0"/>
                          <a:cs typeface="Times New Roman" panose="02020603050405020304" pitchFamily="18" charset="0"/>
                        </a:rPr>
                        <a:t>Игры, ТЕСТ “Готов ли ребенок к школе?”</a:t>
                      </a:r>
                    </a:p>
                  </a:txBody>
                  <a:tcPr marL="64945" marR="64945" marT="32473" marB="32473">
                    <a:lnL>
                      <a:noFill/>
                    </a:lnL>
                    <a:lnR>
                      <a:noFill/>
                    </a:lnR>
                    <a:lnT>
                      <a:noFill/>
                    </a:lnT>
                    <a:lnB>
                      <a:noFill/>
                    </a:lnB>
                    <a:solidFill>
                      <a:srgbClr val="FFFFFF"/>
                    </a:solidFill>
                  </a:tcPr>
                </a:tc>
                <a:tc>
                  <a:txBody>
                    <a:bodyPr/>
                    <a:lstStyle/>
                    <a:p>
                      <a:pPr algn="just"/>
                      <a:endParaRPr lang="ru-RU" sz="1800" dirty="0"/>
                    </a:p>
                  </a:txBody>
                  <a:tcPr marL="64945" marR="64945" marT="32473" marB="32473">
                    <a:lnL>
                      <a:noFill/>
                    </a:lnL>
                    <a:lnR>
                      <a:noFill/>
                    </a:lnR>
                    <a:lnT>
                      <a:noFill/>
                    </a:lnT>
                    <a:lnB>
                      <a:noFill/>
                    </a:lnB>
                    <a:solidFill>
                      <a:srgbClr val="FFFFFF"/>
                    </a:solidFill>
                  </a:tcPr>
                </a:tc>
              </a:tr>
              <a:tr h="335414">
                <a:tc>
                  <a:txBody>
                    <a:bodyPr/>
                    <a:lstStyle/>
                    <a:p>
                      <a:pPr algn="just"/>
                      <a:r>
                        <a:rPr lang="ru-RU" sz="1800" dirty="0" smtClean="0">
                          <a:effectLst/>
                          <a:latin typeface="Times New Roman" panose="02020603050405020304" pitchFamily="18" charset="0"/>
                          <a:cs typeface="Times New Roman" panose="02020603050405020304" pitchFamily="18" charset="0"/>
                        </a:rPr>
                        <a:t>7</a:t>
                      </a:r>
                      <a:endParaRPr lang="ru-RU" sz="1800" dirty="0">
                        <a:effectLst/>
                        <a:latin typeface="Times New Roman" panose="02020603050405020304" pitchFamily="18" charset="0"/>
                        <a:cs typeface="Times New Roman" panose="02020603050405020304" pitchFamily="18" charset="0"/>
                      </a:endParaRPr>
                    </a:p>
                  </a:txBody>
                  <a:tcPr marL="64945" marR="64945" marT="32473" marB="32473">
                    <a:lnL>
                      <a:noFill/>
                    </a:lnL>
                    <a:lnR>
                      <a:noFill/>
                    </a:lnR>
                    <a:lnT>
                      <a:noFill/>
                    </a:lnT>
                    <a:lnB>
                      <a:noFill/>
                    </a:lnB>
                    <a:solidFill>
                      <a:srgbClr val="FFFFFF"/>
                    </a:solidFill>
                  </a:tcPr>
                </a:tc>
                <a:tc>
                  <a:txBody>
                    <a:bodyPr/>
                    <a:lstStyle/>
                    <a:p>
                      <a:pPr algn="just"/>
                      <a:r>
                        <a:rPr lang="ru-RU" sz="1800" dirty="0" smtClean="0">
                          <a:effectLst/>
                          <a:latin typeface="Times New Roman" panose="02020603050405020304" pitchFamily="18" charset="0"/>
                          <a:cs typeface="Times New Roman" panose="02020603050405020304" pitchFamily="18" charset="0"/>
                        </a:rPr>
                        <a:t>Мышление. Развитие мышления.</a:t>
                      </a:r>
                      <a:endParaRPr lang="ru-RU" sz="1800" dirty="0">
                        <a:effectLst/>
                        <a:latin typeface="Times New Roman" panose="02020603050405020304" pitchFamily="18" charset="0"/>
                        <a:cs typeface="Times New Roman" panose="02020603050405020304" pitchFamily="18" charset="0"/>
                      </a:endParaRPr>
                    </a:p>
                  </a:txBody>
                  <a:tcPr marL="64945" marR="64945" marT="32473" marB="32473">
                    <a:lnL>
                      <a:noFill/>
                    </a:lnL>
                    <a:lnR>
                      <a:noFill/>
                    </a:lnR>
                    <a:lnT>
                      <a:noFill/>
                    </a:lnT>
                    <a:lnB>
                      <a:noFill/>
                    </a:lnB>
                    <a:solidFill>
                      <a:srgbClr val="FFFFFF"/>
                    </a:solidFill>
                  </a:tcPr>
                </a:tc>
                <a:tc>
                  <a:txBody>
                    <a:bodyPr/>
                    <a:lstStyle/>
                    <a:p>
                      <a:pPr algn="just"/>
                      <a:r>
                        <a:rPr lang="ru-RU" sz="1800" dirty="0" smtClean="0">
                          <a:effectLst/>
                          <a:latin typeface="Times New Roman" panose="02020603050405020304" pitchFamily="18" charset="0"/>
                          <a:cs typeface="Times New Roman" panose="02020603050405020304" pitchFamily="18" charset="0"/>
                        </a:rPr>
                        <a:t>Игры, ТЕСТ “Готов ли ребенок к школе?”</a:t>
                      </a:r>
                    </a:p>
                  </a:txBody>
                  <a:tcPr marL="64945" marR="64945" marT="32473" marB="32473">
                    <a:lnL>
                      <a:noFill/>
                    </a:lnL>
                    <a:lnR>
                      <a:noFill/>
                    </a:lnR>
                    <a:lnT>
                      <a:noFill/>
                    </a:lnT>
                    <a:lnB>
                      <a:noFill/>
                    </a:lnB>
                    <a:solidFill>
                      <a:srgbClr val="FFFFFF"/>
                    </a:solidFill>
                  </a:tcPr>
                </a:tc>
                <a:tc>
                  <a:txBody>
                    <a:bodyPr/>
                    <a:lstStyle/>
                    <a:p>
                      <a:pPr algn="just"/>
                      <a:endParaRPr lang="ru-RU" sz="1800" dirty="0"/>
                    </a:p>
                  </a:txBody>
                  <a:tcPr marL="64945" marR="64945" marT="32473" marB="32473">
                    <a:lnL>
                      <a:noFill/>
                    </a:lnL>
                    <a:lnR>
                      <a:noFill/>
                    </a:lnR>
                    <a:lnT>
                      <a:noFill/>
                    </a:lnT>
                    <a:lnB>
                      <a:noFill/>
                    </a:lnB>
                    <a:solidFill>
                      <a:srgbClr val="FFFFFF"/>
                    </a:solidFill>
                  </a:tcPr>
                </a:tc>
              </a:tr>
              <a:tr h="293752">
                <a:tc>
                  <a:txBody>
                    <a:bodyPr/>
                    <a:lstStyle/>
                    <a:p>
                      <a:pPr algn="just"/>
                      <a:r>
                        <a:rPr lang="ru-RU" sz="1800" dirty="0" smtClean="0">
                          <a:effectLst/>
                          <a:latin typeface="Times New Roman" panose="02020603050405020304" pitchFamily="18" charset="0"/>
                          <a:cs typeface="Times New Roman" panose="02020603050405020304" pitchFamily="18" charset="0"/>
                        </a:rPr>
                        <a:t>8</a:t>
                      </a:r>
                      <a:endParaRPr lang="ru-RU" sz="1800" dirty="0">
                        <a:effectLst/>
                        <a:latin typeface="Times New Roman" panose="02020603050405020304" pitchFamily="18" charset="0"/>
                        <a:cs typeface="Times New Roman" panose="02020603050405020304" pitchFamily="18" charset="0"/>
                      </a:endParaRPr>
                    </a:p>
                  </a:txBody>
                  <a:tcPr marL="64945" marR="64945" marT="32473" marB="32473">
                    <a:lnL>
                      <a:noFill/>
                    </a:lnL>
                    <a:lnR>
                      <a:noFill/>
                    </a:lnR>
                    <a:lnT>
                      <a:noFill/>
                    </a:lnT>
                    <a:lnB>
                      <a:noFill/>
                    </a:lnB>
                    <a:solidFill>
                      <a:srgbClr val="FFFFFF"/>
                    </a:solidFill>
                  </a:tcPr>
                </a:tc>
                <a:tc>
                  <a:txBody>
                    <a:bodyPr/>
                    <a:lstStyle/>
                    <a:p>
                      <a:pPr algn="just"/>
                      <a:r>
                        <a:rPr lang="ru-RU" sz="1800" dirty="0" smtClean="0">
                          <a:effectLst/>
                          <a:latin typeface="Times New Roman" panose="02020603050405020304" pitchFamily="18" charset="0"/>
                          <a:cs typeface="Times New Roman" panose="02020603050405020304" pitchFamily="18" charset="0"/>
                        </a:rPr>
                        <a:t>Темперамент вашего ребенка. </a:t>
                      </a:r>
                      <a:endParaRPr lang="ru-RU" sz="1800" dirty="0">
                        <a:effectLst/>
                        <a:latin typeface="Times New Roman" panose="02020603050405020304" pitchFamily="18" charset="0"/>
                        <a:cs typeface="Times New Roman" panose="02020603050405020304" pitchFamily="18" charset="0"/>
                      </a:endParaRPr>
                    </a:p>
                  </a:txBody>
                  <a:tcPr marL="64945" marR="64945" marT="32473" marB="32473">
                    <a:lnL>
                      <a:noFill/>
                    </a:lnL>
                    <a:lnR>
                      <a:noFill/>
                    </a:lnR>
                    <a:lnT>
                      <a:noFill/>
                    </a:lnT>
                    <a:lnB>
                      <a:noFill/>
                    </a:lnB>
                    <a:solidFill>
                      <a:srgbClr val="FFFFFF"/>
                    </a:solidFill>
                  </a:tcPr>
                </a:tc>
                <a:tc>
                  <a:txBody>
                    <a:bodyPr/>
                    <a:lstStyle/>
                    <a:p>
                      <a:pPr algn="just"/>
                      <a:r>
                        <a:rPr lang="ru-RU" sz="1800" dirty="0" smtClean="0">
                          <a:effectLst/>
                          <a:latin typeface="Times New Roman" panose="02020603050405020304" pitchFamily="18" charset="0"/>
                          <a:cs typeface="Times New Roman" panose="02020603050405020304" pitchFamily="18" charset="0"/>
                        </a:rPr>
                        <a:t>Игры, ТЕСТ “Готов ли ребенок к школе?”</a:t>
                      </a:r>
                    </a:p>
                  </a:txBody>
                  <a:tcPr marL="64945" marR="64945" marT="32473" marB="32473">
                    <a:lnL>
                      <a:noFill/>
                    </a:lnL>
                    <a:lnR>
                      <a:noFill/>
                    </a:lnR>
                    <a:lnT>
                      <a:noFill/>
                    </a:lnT>
                    <a:lnB>
                      <a:noFill/>
                    </a:lnB>
                    <a:solidFill>
                      <a:srgbClr val="FFFFFF"/>
                    </a:solidFill>
                  </a:tcPr>
                </a:tc>
                <a:tc>
                  <a:txBody>
                    <a:bodyPr/>
                    <a:lstStyle/>
                    <a:p>
                      <a:pPr algn="just"/>
                      <a:endParaRPr lang="ru-RU" sz="1800" dirty="0"/>
                    </a:p>
                  </a:txBody>
                  <a:tcPr marL="64945" marR="64945" marT="32473" marB="32473">
                    <a:lnL>
                      <a:noFill/>
                    </a:lnL>
                    <a:lnR>
                      <a:noFill/>
                    </a:lnR>
                    <a:lnT>
                      <a:noFill/>
                    </a:lnT>
                    <a:lnB>
                      <a:noFill/>
                    </a:lnB>
                    <a:solidFill>
                      <a:srgbClr val="FFFFFF"/>
                    </a:solidFill>
                  </a:tcPr>
                </a:tc>
              </a:tr>
              <a:tr h="844289">
                <a:tc>
                  <a:txBody>
                    <a:bodyPr/>
                    <a:lstStyle/>
                    <a:p>
                      <a:pPr algn="just"/>
                      <a:r>
                        <a:rPr lang="ru-RU" sz="1800" dirty="0" smtClean="0">
                          <a:effectLst/>
                          <a:latin typeface="Times New Roman" panose="02020603050405020304" pitchFamily="18" charset="0"/>
                          <a:cs typeface="Times New Roman" panose="02020603050405020304" pitchFamily="18" charset="0"/>
                        </a:rPr>
                        <a:t>9</a:t>
                      </a:r>
                      <a:endParaRPr lang="ru-RU" sz="1800" dirty="0">
                        <a:effectLst/>
                        <a:latin typeface="Times New Roman" panose="02020603050405020304" pitchFamily="18" charset="0"/>
                        <a:cs typeface="Times New Roman" panose="02020603050405020304" pitchFamily="18" charset="0"/>
                      </a:endParaRPr>
                    </a:p>
                  </a:txBody>
                  <a:tcPr marL="64945" marR="64945" marT="32473" marB="32473">
                    <a:lnL>
                      <a:noFill/>
                    </a:lnL>
                    <a:lnR>
                      <a:noFill/>
                    </a:lnR>
                    <a:lnT>
                      <a:noFill/>
                    </a:lnT>
                    <a:lnB>
                      <a:noFill/>
                    </a:lnB>
                    <a:solidFill>
                      <a:srgbClr val="FFFFFF"/>
                    </a:solidFill>
                  </a:tcPr>
                </a:tc>
                <a:tc>
                  <a:txBody>
                    <a:bodyPr/>
                    <a:lstStyle/>
                    <a:p>
                      <a:pPr algn="just"/>
                      <a:r>
                        <a:rPr lang="ru-RU" sz="1800" dirty="0">
                          <a:effectLst/>
                          <a:latin typeface="Times New Roman" panose="02020603050405020304" pitchFamily="18" charset="0"/>
                          <a:cs typeface="Times New Roman" panose="02020603050405020304" pitchFamily="18" charset="0"/>
                        </a:rPr>
                        <a:t>Подведение итогов </a:t>
                      </a:r>
                      <a:r>
                        <a:rPr lang="ru-RU" sz="1800" dirty="0" smtClean="0">
                          <a:effectLst/>
                          <a:latin typeface="Times New Roman" panose="02020603050405020304" pitchFamily="18" charset="0"/>
                          <a:cs typeface="Times New Roman" panose="02020603050405020304" pitchFamily="18" charset="0"/>
                        </a:rPr>
                        <a:t>занятий по программе «Родительский университет». Индивидуальные </a:t>
                      </a:r>
                      <a:r>
                        <a:rPr lang="ru-RU" sz="1800" dirty="0">
                          <a:effectLst/>
                          <a:latin typeface="Times New Roman" panose="02020603050405020304" pitchFamily="18" charset="0"/>
                          <a:cs typeface="Times New Roman" panose="02020603050405020304" pitchFamily="18" charset="0"/>
                        </a:rPr>
                        <a:t>консультации</a:t>
                      </a:r>
                    </a:p>
                  </a:txBody>
                  <a:tcPr marL="64945" marR="64945" marT="32473" marB="32473">
                    <a:lnL>
                      <a:noFill/>
                    </a:lnL>
                    <a:lnR>
                      <a:noFill/>
                    </a:lnR>
                    <a:lnT>
                      <a:noFill/>
                    </a:lnT>
                    <a:lnB>
                      <a:noFill/>
                    </a:lnB>
                    <a:solidFill>
                      <a:srgbClr val="FFFFFF"/>
                    </a:solidFill>
                  </a:tcPr>
                </a:tc>
                <a:tc>
                  <a:txBody>
                    <a:bodyPr/>
                    <a:lstStyle/>
                    <a:p>
                      <a:pPr algn="just"/>
                      <a:r>
                        <a:rPr lang="ru-RU" sz="1800" dirty="0">
                          <a:effectLst/>
                          <a:latin typeface="Times New Roman" panose="02020603050405020304" pitchFamily="18" charset="0"/>
                          <a:cs typeface="Times New Roman" panose="02020603050405020304" pitchFamily="18" charset="0"/>
                        </a:rPr>
                        <a:t>Анкета</a:t>
                      </a:r>
                    </a:p>
                  </a:txBody>
                  <a:tcPr marL="64945" marR="64945" marT="32473" marB="32473">
                    <a:lnL>
                      <a:noFill/>
                    </a:lnL>
                    <a:lnR>
                      <a:noFill/>
                    </a:lnR>
                    <a:lnT>
                      <a:noFill/>
                    </a:lnT>
                    <a:lnB>
                      <a:noFill/>
                    </a:lnB>
                    <a:solidFill>
                      <a:srgbClr val="FFFFFF"/>
                    </a:solidFill>
                  </a:tcPr>
                </a:tc>
                <a:tc>
                  <a:txBody>
                    <a:bodyPr/>
                    <a:lstStyle/>
                    <a:p>
                      <a:pPr algn="just"/>
                      <a:endParaRPr lang="ru-RU" sz="1800" dirty="0"/>
                    </a:p>
                  </a:txBody>
                  <a:tcPr marL="64945" marR="64945" marT="32473" marB="32473">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3590878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4197" y="473611"/>
            <a:ext cx="11223523" cy="6247864"/>
          </a:xfrm>
          <a:prstGeom prst="rect">
            <a:avLst/>
          </a:prstGeom>
        </p:spPr>
        <p:txBody>
          <a:bodyPr wrap="square">
            <a:spAutoFit/>
          </a:bodyPr>
          <a:lstStyle/>
          <a:p>
            <a:pPr indent="449263" algn="just"/>
            <a:r>
              <a:rPr lang="ru-RU" sz="2500" dirty="0">
                <a:latin typeface="Times New Roman" panose="02020603050405020304" pitchFamily="18" charset="0"/>
                <a:cs typeface="Times New Roman" panose="02020603050405020304" pitchFamily="18" charset="0"/>
              </a:rPr>
              <a:t>По итогам каждого занятия родителям выдаются буклеты разных цветов, которые отражают основное содержание прошедшей встречи, как своеобразное напоминание о ней и повод обсудить затронувшие вопросы в домашнем кругу, или среди </a:t>
            </a:r>
            <a:r>
              <a:rPr lang="ru-RU" sz="2500" dirty="0" smtClean="0">
                <a:latin typeface="Times New Roman" panose="02020603050405020304" pitchFamily="18" charset="0"/>
                <a:cs typeface="Times New Roman" panose="02020603050405020304" pitchFamily="18" charset="0"/>
              </a:rPr>
              <a:t>знакомых. Информация </a:t>
            </a:r>
            <a:r>
              <a:rPr lang="ru-RU" sz="2500" dirty="0">
                <a:latin typeface="Times New Roman" panose="02020603050405020304" pitchFamily="18" charset="0"/>
                <a:cs typeface="Times New Roman" panose="02020603050405020304" pitchFamily="18" charset="0"/>
              </a:rPr>
              <a:t>каждого буклета может быть рассмотрена автономно от </a:t>
            </a:r>
            <a:r>
              <a:rPr lang="ru-RU" sz="2500" dirty="0" smtClean="0">
                <a:latin typeface="Times New Roman" panose="02020603050405020304" pitchFamily="18" charset="0"/>
                <a:cs typeface="Times New Roman" panose="02020603050405020304" pitchFamily="18" charset="0"/>
              </a:rPr>
              <a:t>предыдущих. Содержание </a:t>
            </a:r>
            <a:r>
              <a:rPr lang="ru-RU" sz="2500" dirty="0">
                <a:latin typeface="Times New Roman" panose="02020603050405020304" pitchFamily="18" charset="0"/>
                <a:cs typeface="Times New Roman" panose="02020603050405020304" pitchFamily="18" charset="0"/>
              </a:rPr>
              <a:t>буклета может быть использовано педагогами школы для обсуждения на родительских собраниях, методических объединениях, в качестве наглядной информации</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По итогам проведения </a:t>
            </a:r>
            <a:r>
              <a:rPr lang="ru-RU" sz="2500" dirty="0" smtClean="0">
                <a:latin typeface="Times New Roman" panose="02020603050405020304" pitchFamily="18" charset="0"/>
                <a:cs typeface="Times New Roman" panose="02020603050405020304" pitchFamily="18" charset="0"/>
              </a:rPr>
              <a:t>занятий можно </a:t>
            </a:r>
            <a:r>
              <a:rPr lang="ru-RU" sz="2500" dirty="0">
                <a:latin typeface="Times New Roman" panose="02020603050405020304" pitchFamily="18" charset="0"/>
                <a:cs typeface="Times New Roman" panose="02020603050405020304" pitchFamily="18" charset="0"/>
              </a:rPr>
              <a:t>говорить о следующих результатах (по итогам анкетирования, наблюдений</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1. Удовлетворенность родителей полученными </a:t>
            </a:r>
            <a:r>
              <a:rPr lang="ru-RU" sz="2500" dirty="0" smtClean="0">
                <a:latin typeface="Times New Roman" panose="02020603050405020304" pitchFamily="18" charset="0"/>
                <a:cs typeface="Times New Roman" panose="02020603050405020304" pitchFamily="18" charset="0"/>
              </a:rPr>
              <a:t>знаниями.</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2. Готовность к дальнейшему сотрудничеству в рамках психолого-педагогического просвещения</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3. Ориентация родителей в вопросах психологической готовности будущего первоклассника</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4. Увеличения количества обратившихся за консультативной помощью в адаптационный период.</a:t>
            </a:r>
          </a:p>
        </p:txBody>
      </p:sp>
      <p:sp>
        <p:nvSpPr>
          <p:cNvPr id="3" name="Номер слайда 2"/>
          <p:cNvSpPr>
            <a:spLocks noGrp="1"/>
          </p:cNvSpPr>
          <p:nvPr>
            <p:ph type="sldNum" sz="quarter" idx="12"/>
          </p:nvPr>
        </p:nvSpPr>
        <p:spPr/>
        <p:txBody>
          <a:bodyPr/>
          <a:lstStyle/>
          <a:p>
            <a:fld id="{5D38466B-DEE6-4334-8400-331435FCFD1B}" type="slidenum">
              <a:rPr lang="ru-RU" smtClean="0"/>
              <a:t>6</a:t>
            </a:fld>
            <a:endParaRPr lang="ru-RU"/>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371"/>
            <a:ext cx="1224116" cy="74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446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7703" y="660754"/>
            <a:ext cx="11223523" cy="5093702"/>
          </a:xfrm>
          <a:prstGeom prst="rect">
            <a:avLst/>
          </a:prstGeom>
        </p:spPr>
        <p:txBody>
          <a:bodyPr wrap="square">
            <a:spAutoFit/>
          </a:bodyPr>
          <a:lstStyle/>
          <a:p>
            <a:pPr indent="449263" algn="ctr"/>
            <a:r>
              <a:rPr lang="ru-RU" sz="2500" b="1" dirty="0" smtClean="0">
                <a:latin typeface="Times New Roman" panose="02020603050405020304" pitchFamily="18" charset="0"/>
                <a:cs typeface="Times New Roman" panose="02020603050405020304" pitchFamily="18" charset="0"/>
              </a:rPr>
              <a:t>Занятие по теме «Что </a:t>
            </a:r>
            <a:r>
              <a:rPr lang="ru-RU" sz="2500" b="1" dirty="0">
                <a:latin typeface="Times New Roman" panose="02020603050405020304" pitchFamily="18" charset="0"/>
                <a:cs typeface="Times New Roman" panose="02020603050405020304" pitchFamily="18" charset="0"/>
              </a:rPr>
              <a:t>такое психологическая готовность к школе</a:t>
            </a:r>
            <a:r>
              <a:rPr lang="ru-RU" sz="2500" b="1" dirty="0" smtClean="0">
                <a:latin typeface="Times New Roman" panose="02020603050405020304" pitchFamily="18" charset="0"/>
                <a:cs typeface="Times New Roman" panose="02020603050405020304" pitchFamily="18" charset="0"/>
              </a:rPr>
              <a:t>?»</a:t>
            </a:r>
          </a:p>
          <a:p>
            <a:pPr indent="449263" algn="just"/>
            <a:r>
              <a:rPr lang="ru-RU" sz="2500" dirty="0" smtClean="0">
                <a:latin typeface="Times New Roman" panose="02020603050405020304" pitchFamily="18" charset="0"/>
                <a:cs typeface="Times New Roman" panose="02020603050405020304" pitchFamily="18" charset="0"/>
              </a:rPr>
              <a:t>Форма проведения: деловая игра.</a:t>
            </a:r>
            <a:endParaRPr lang="ru-RU" sz="2500" dirty="0">
              <a:latin typeface="Times New Roman" panose="02020603050405020304" pitchFamily="18" charset="0"/>
              <a:cs typeface="Times New Roman" panose="02020603050405020304" pitchFamily="18" charset="0"/>
            </a:endParaRPr>
          </a:p>
          <a:p>
            <a:pPr indent="449263" algn="just"/>
            <a:r>
              <a:rPr lang="ru-RU" sz="2500" dirty="0" smtClean="0">
                <a:latin typeface="Times New Roman" panose="02020603050405020304" pitchFamily="18" charset="0"/>
                <a:cs typeface="Times New Roman" panose="02020603050405020304" pitchFamily="18" charset="0"/>
              </a:rPr>
              <a:t>Цели: познакомить </a:t>
            </a:r>
            <a:r>
              <a:rPr lang="ru-RU" sz="2500" dirty="0">
                <a:latin typeface="Times New Roman" panose="02020603050405020304" pitchFamily="18" charset="0"/>
                <a:cs typeface="Times New Roman" panose="02020603050405020304" pitchFamily="18" charset="0"/>
              </a:rPr>
              <a:t>родителей с видами психологической готовности детей к </a:t>
            </a:r>
            <a:r>
              <a:rPr lang="ru-RU" sz="2500" dirty="0" smtClean="0">
                <a:latin typeface="Times New Roman" panose="02020603050405020304" pitchFamily="18" charset="0"/>
                <a:cs typeface="Times New Roman" panose="02020603050405020304" pitchFamily="18" charset="0"/>
              </a:rPr>
              <a:t>школе; способствовать </a:t>
            </a:r>
            <a:r>
              <a:rPr lang="ru-RU" sz="2500" dirty="0">
                <a:latin typeface="Times New Roman" panose="02020603050405020304" pitchFamily="18" charset="0"/>
                <a:cs typeface="Times New Roman" panose="02020603050405020304" pitchFamily="18" charset="0"/>
              </a:rPr>
              <a:t>определению позиций, по которым дети нуждаются в помощи при подготовке к школе.</a:t>
            </a:r>
          </a:p>
          <a:p>
            <a:pPr indent="449263" algn="just"/>
            <a:r>
              <a:rPr lang="ru-RU" sz="2500" dirty="0">
                <a:latin typeface="Times New Roman" panose="02020603050405020304" pitchFamily="18" charset="0"/>
                <a:cs typeface="Times New Roman" panose="02020603050405020304" pitchFamily="18" charset="0"/>
              </a:rPr>
              <a:t>Материалы и </a:t>
            </a:r>
            <a:r>
              <a:rPr lang="ru-RU" sz="2500" dirty="0" smtClean="0">
                <a:latin typeface="Times New Roman" panose="02020603050405020304" pitchFamily="18" charset="0"/>
                <a:cs typeface="Times New Roman" panose="02020603050405020304" pitchFamily="18" charset="0"/>
              </a:rPr>
              <a:t>оборудование: плакаты</a:t>
            </a:r>
            <a:r>
              <a:rPr lang="ru-RU" sz="2500" dirty="0">
                <a:latin typeface="Times New Roman" panose="02020603050405020304" pitchFamily="18" charset="0"/>
                <a:cs typeface="Times New Roman" panose="02020603050405020304" pitchFamily="18" charset="0"/>
              </a:rPr>
              <a:t>, распечатки анкет, информационные листы на каждого участника деловой игры, лист ватмана, маркеры</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Ход деловой </a:t>
            </a:r>
            <a:r>
              <a:rPr lang="ru-RU" sz="2500" dirty="0" smtClean="0">
                <a:latin typeface="Times New Roman" panose="02020603050405020304" pitchFamily="18" charset="0"/>
                <a:cs typeface="Times New Roman" panose="02020603050405020304" pitchFamily="18" charset="0"/>
              </a:rPr>
              <a:t>игры</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Психолог. Последний год перед поступлением ребенка в школу приносит много тревог его родителям. За этот достаточно долгий срок некоторые мамы и папы пытаются изучить со своим сыном или дочерью программу первого класса. Однако делать подобное ни к чему. Лучше убедиться в том, что ребенок обладает достаточной психологической зрелостью для обучения в школе</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7</a:t>
            </a:fld>
            <a:endParaRPr lang="ru-RU"/>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371"/>
            <a:ext cx="1224116" cy="74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9463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7703" y="660754"/>
            <a:ext cx="11223523" cy="3554819"/>
          </a:xfrm>
          <a:prstGeom prst="rect">
            <a:avLst/>
          </a:prstGeom>
        </p:spPr>
        <p:txBody>
          <a:bodyPr wrap="square">
            <a:spAutoFit/>
          </a:bodyPr>
          <a:lstStyle/>
          <a:p>
            <a:pPr indent="449263" algn="just"/>
            <a:r>
              <a:rPr lang="ru-RU" sz="2500" dirty="0" smtClean="0">
                <a:latin typeface="Times New Roman" panose="02020603050405020304" pitchFamily="18" charset="0"/>
                <a:cs typeface="Times New Roman" panose="02020603050405020304" pitchFamily="18" charset="0"/>
              </a:rPr>
              <a:t>Почему </a:t>
            </a:r>
            <a:r>
              <a:rPr lang="ru-RU" sz="2500" dirty="0">
                <a:latin typeface="Times New Roman" panose="02020603050405020304" pitchFamily="18" charset="0"/>
                <a:cs typeface="Times New Roman" panose="02020603050405020304" pitchFamily="18" charset="0"/>
              </a:rPr>
              <a:t>же так необходимо определить готовность ребенка к школе в самом начале обучения, а еще лучше </a:t>
            </a:r>
            <a:r>
              <a:rPr lang="ru-RU" sz="2500" dirty="0" smtClean="0">
                <a:latin typeface="Times New Roman" panose="02020603050405020304" pitchFamily="18" charset="0"/>
                <a:cs typeface="Times New Roman" panose="02020603050405020304" pitchFamily="18" charset="0"/>
              </a:rPr>
              <a:t>– до </a:t>
            </a:r>
            <a:r>
              <a:rPr lang="ru-RU" sz="2500" dirty="0">
                <a:latin typeface="Times New Roman" panose="02020603050405020304" pitchFamily="18" charset="0"/>
                <a:cs typeface="Times New Roman" panose="02020603050405020304" pitchFamily="18" charset="0"/>
              </a:rPr>
              <a:t>поступления в школу? Что же такое “готовность к школе”? Для чего это нужно знать родителям? Попробуем разобраться</a:t>
            </a:r>
            <a:r>
              <a:rPr lang="ru-RU" sz="2500" dirty="0" smtClean="0">
                <a:latin typeface="Times New Roman" panose="02020603050405020304" pitchFamily="18" charset="0"/>
                <a:cs typeface="Times New Roman" panose="02020603050405020304" pitchFamily="18" charset="0"/>
              </a:rPr>
              <a:t>.</a:t>
            </a:r>
          </a:p>
          <a:p>
            <a:pPr indent="449263" algn="just"/>
            <a:r>
              <a:rPr lang="ru-RU" sz="2500" i="1" dirty="0">
                <a:latin typeface="Times New Roman" panose="02020603050405020304" pitchFamily="18" charset="0"/>
                <a:cs typeface="Times New Roman" panose="02020603050405020304" pitchFamily="18" charset="0"/>
              </a:rPr>
              <a:t>Задание № </a:t>
            </a:r>
            <a:r>
              <a:rPr lang="ru-RU" sz="2500" i="1" dirty="0" smtClean="0">
                <a:latin typeface="Times New Roman" panose="02020603050405020304" pitchFamily="18" charset="0"/>
                <a:cs typeface="Times New Roman" panose="02020603050405020304" pitchFamily="18" charset="0"/>
              </a:rPr>
              <a:t>1</a:t>
            </a:r>
            <a:endParaRPr lang="ru-RU" sz="2500" i="1"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Психолог. Заполните, пожалуйста, тест “Готовы ли мы отдавать своего ребенка в школу” Занесите свои ответы в табличку: если Вы согласны с утверждением, поставьте крестик после косой черты, если не согласны, оставьте клетку пустой.</a:t>
            </a:r>
          </a:p>
        </p:txBody>
      </p:sp>
      <p:sp>
        <p:nvSpPr>
          <p:cNvPr id="3" name="Номер слайда 2"/>
          <p:cNvSpPr>
            <a:spLocks noGrp="1"/>
          </p:cNvSpPr>
          <p:nvPr>
            <p:ph type="sldNum" sz="quarter" idx="12"/>
          </p:nvPr>
        </p:nvSpPr>
        <p:spPr/>
        <p:txBody>
          <a:bodyPr/>
          <a:lstStyle/>
          <a:p>
            <a:fld id="{5D38466B-DEE6-4334-8400-331435FCFD1B}" type="slidenum">
              <a:rPr lang="ru-RU" smtClean="0"/>
              <a:t>8</a:t>
            </a:fld>
            <a:endParaRPr lang="ru-RU"/>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371"/>
            <a:ext cx="1224116" cy="74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645044" y="4246604"/>
            <a:ext cx="4530671" cy="1938992"/>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1	2	3	4	5</a:t>
            </a:r>
          </a:p>
          <a:p>
            <a:r>
              <a:rPr lang="ru-RU" sz="2400" dirty="0">
                <a:latin typeface="Times New Roman" panose="02020603050405020304" pitchFamily="18" charset="0"/>
                <a:cs typeface="Times New Roman" panose="02020603050405020304" pitchFamily="18" charset="0"/>
              </a:rPr>
              <a:t>1/	2/	3/	4/	5/</a:t>
            </a:r>
          </a:p>
          <a:p>
            <a:r>
              <a:rPr lang="ru-RU" sz="2400" dirty="0">
                <a:latin typeface="Times New Roman" panose="02020603050405020304" pitchFamily="18" charset="0"/>
                <a:cs typeface="Times New Roman" panose="02020603050405020304" pitchFamily="18" charset="0"/>
              </a:rPr>
              <a:t>6/	7/	8/	9/	10/</a:t>
            </a:r>
          </a:p>
          <a:p>
            <a:r>
              <a:rPr lang="ru-RU" sz="2400" dirty="0">
                <a:latin typeface="Times New Roman" panose="02020603050405020304" pitchFamily="18" charset="0"/>
                <a:cs typeface="Times New Roman" panose="02020603050405020304" pitchFamily="18" charset="0"/>
              </a:rPr>
              <a:t>11/	12/	13/	14/	15/</a:t>
            </a:r>
          </a:p>
          <a:p>
            <a:r>
              <a:rPr lang="ru-RU" sz="2400" dirty="0" smtClean="0">
                <a:latin typeface="Times New Roman" panose="02020603050405020304" pitchFamily="18" charset="0"/>
                <a:cs typeface="Times New Roman" panose="02020603050405020304" pitchFamily="18" charset="0"/>
              </a:rPr>
              <a:t>Всего: </a:t>
            </a:r>
            <a:r>
              <a:rPr lang="ru-RU"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28137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9215" y="509397"/>
            <a:ext cx="11223523" cy="6247864"/>
          </a:xfrm>
          <a:prstGeom prst="rect">
            <a:avLst/>
          </a:prstGeom>
        </p:spPr>
        <p:txBody>
          <a:bodyPr wrap="square">
            <a:spAutoFit/>
          </a:bodyPr>
          <a:lstStyle/>
          <a:p>
            <a:pPr indent="449263" algn="just"/>
            <a:r>
              <a:rPr lang="ru-RU" sz="2500" dirty="0" smtClean="0">
                <a:latin typeface="Times New Roman" panose="02020603050405020304" pitchFamily="18" charset="0"/>
                <a:cs typeface="Times New Roman" panose="02020603050405020304" pitchFamily="18" charset="0"/>
              </a:rPr>
              <a:t>Вопросы:</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1. Мне кажется, что мой ребенок будет учиться хуже других детей</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2. Я опасаюсь, что мой ребенок часто будет обижать других детей</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3. На мой взгляд, четыре урока </a:t>
            </a:r>
            <a:r>
              <a:rPr lang="ru-RU" sz="2500" dirty="0" smtClean="0">
                <a:latin typeface="Times New Roman" panose="02020603050405020304" pitchFamily="18" charset="0"/>
                <a:cs typeface="Times New Roman" panose="02020603050405020304" pitchFamily="18" charset="0"/>
              </a:rPr>
              <a:t>– непомерная </a:t>
            </a:r>
            <a:r>
              <a:rPr lang="ru-RU" sz="2500" dirty="0">
                <a:latin typeface="Times New Roman" panose="02020603050405020304" pitchFamily="18" charset="0"/>
                <a:cs typeface="Times New Roman" panose="02020603050405020304" pitchFamily="18" charset="0"/>
              </a:rPr>
              <a:t>нагрузка для маленького ребенка</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4. Трудно быть уверенным, что учителя младших классов хорошо понимают детей</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5. Ребенок может спокойно учиться только в том случае, если учительница –</a:t>
            </a:r>
            <a:r>
              <a:rPr lang="ru-RU" sz="2500" dirty="0" smtClean="0">
                <a:latin typeface="Times New Roman" panose="02020603050405020304" pitchFamily="18" charset="0"/>
                <a:cs typeface="Times New Roman" panose="02020603050405020304" pitchFamily="18" charset="0"/>
              </a:rPr>
              <a:t> </a:t>
            </a:r>
            <a:r>
              <a:rPr lang="ru-RU" sz="2500" dirty="0">
                <a:latin typeface="Times New Roman" panose="02020603050405020304" pitchFamily="18" charset="0"/>
                <a:cs typeface="Times New Roman" panose="02020603050405020304" pitchFamily="18" charset="0"/>
              </a:rPr>
              <a:t>его собственная мама</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6. Трудно представить, что первоклассник может быстро научиться читать, считать и писать</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7. Мне кажется, что дети в этом возрасте еще не способны дружить</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8. Боюсь даже думать о том, как мой ребенок будет обходиться без дневного сна</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a:p>
            <a:pPr indent="449263" algn="just"/>
            <a:r>
              <a:rPr lang="ru-RU" sz="2500" dirty="0">
                <a:latin typeface="Times New Roman" panose="02020603050405020304" pitchFamily="18" charset="0"/>
                <a:cs typeface="Times New Roman" panose="02020603050405020304" pitchFamily="18" charset="0"/>
              </a:rPr>
              <a:t>9. Мой ребенок часто плачет, когда к нему обращается незнакомый взрослый человек</a:t>
            </a:r>
            <a:r>
              <a:rPr lang="ru-RU" sz="2500" dirty="0" smtClean="0">
                <a:latin typeface="Times New Roman" panose="02020603050405020304" pitchFamily="18" charset="0"/>
                <a:cs typeface="Times New Roman" panose="02020603050405020304" pitchFamily="18" charset="0"/>
              </a:rPr>
              <a:t>.</a:t>
            </a:r>
            <a:endParaRPr lang="ru-RU" sz="25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9</a:t>
            </a:fld>
            <a:endParaRPr lang="ru-RU"/>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371"/>
            <a:ext cx="1224116" cy="74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574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800</TotalTime>
  <Words>6114</Words>
  <Application>Microsoft Office PowerPoint</Application>
  <PresentationFormat>Произвольный</PresentationFormat>
  <Paragraphs>465</Paragraphs>
  <Slides>46</Slides>
  <Notes>45</Notes>
  <HiddenSlides>0</HiddenSlides>
  <MMClips>0</MMClips>
  <ScaleCrop>false</ScaleCrop>
  <HeadingPairs>
    <vt:vector size="4" baseType="variant">
      <vt:variant>
        <vt:lpstr>Тема</vt:lpstr>
      </vt:variant>
      <vt:variant>
        <vt:i4>1</vt:i4>
      </vt:variant>
      <vt:variant>
        <vt:lpstr>Заголовки слайдов</vt:lpstr>
      </vt:variant>
      <vt:variant>
        <vt:i4>46</vt:i4>
      </vt:variant>
    </vt:vector>
  </HeadingPairs>
  <TitlesOfParts>
    <vt:vector size="47"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Критическое мышление – как ему научиться?  Как развить навыки критического мышления на уроках литературного чтения?</dc:title>
  <dc:creator>Завуч</dc:creator>
  <cp:lastModifiedBy>user</cp:lastModifiedBy>
  <cp:revision>160</cp:revision>
  <dcterms:created xsi:type="dcterms:W3CDTF">2017-06-30T06:03:23Z</dcterms:created>
  <dcterms:modified xsi:type="dcterms:W3CDTF">2018-02-18T11:24:41Z</dcterms:modified>
</cp:coreProperties>
</file>