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280" r:id="rId4"/>
    <p:sldId id="277" r:id="rId5"/>
    <p:sldId id="273" r:id="rId6"/>
    <p:sldId id="272" r:id="rId7"/>
    <p:sldId id="288" r:id="rId8"/>
    <p:sldId id="271" r:id="rId9"/>
    <p:sldId id="289" r:id="rId10"/>
    <p:sldId id="301" r:id="rId11"/>
    <p:sldId id="302" r:id="rId12"/>
    <p:sldId id="303" r:id="rId13"/>
    <p:sldId id="304" r:id="rId14"/>
    <p:sldId id="306" r:id="rId15"/>
    <p:sldId id="305" r:id="rId16"/>
    <p:sldId id="307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D1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8B5E8-71A6-457D-A737-16B0BBCF3099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E7D54-564F-477D-86DE-3955F99F5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92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E7D54-564F-477D-86DE-3955F99F5D2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6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7123" y="1770243"/>
            <a:ext cx="705678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0070C0"/>
                </a:solidFill>
              </a:rPr>
              <a:t>Развитие мелкой </a:t>
            </a:r>
          </a:p>
          <a:p>
            <a:pPr algn="ctr"/>
            <a:r>
              <a:rPr lang="ru-RU" sz="4800" b="1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0070C0"/>
                </a:solidFill>
              </a:rPr>
              <a:t>моторики у дошкольников</a:t>
            </a:r>
            <a:endParaRPr lang="ru-RU" sz="4800" b="1" dirty="0">
              <a:ln w="19050">
                <a:solidFill>
                  <a:srgbClr val="C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4572009"/>
            <a:ext cx="52149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 cap="none" spc="0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002060"/>
                </a:solidFill>
              </a:rPr>
              <a:t> Яр Е.П.</a:t>
            </a:r>
            <a:endParaRPr lang="ru-RU" sz="2400" b="1" cap="none" spc="0" dirty="0">
              <a:ln w="19050">
                <a:solidFill>
                  <a:srgbClr val="00B05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58712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Муниципальное бюджетное образовательное учреждение детский сад «Звёздочка»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908721"/>
            <a:ext cx="72008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Игры с карандашом для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равития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мелкой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моторикм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рук с дошкольниками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7272808" cy="23540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«</a:t>
            </a:r>
            <a:r>
              <a:rPr lang="ru-RU" b="1" dirty="0" smtClean="0">
                <a:solidFill>
                  <a:srgbClr val="C00000"/>
                </a:solidFill>
              </a:rPr>
              <a:t>УТЮЖОК»</a:t>
            </a:r>
          </a:p>
          <a:p>
            <a:pPr algn="ctr">
              <a:buNone/>
            </a:pPr>
            <a:r>
              <a:rPr lang="ru-RU" b="1" dirty="0" smtClean="0"/>
              <a:t>                        </a:t>
            </a:r>
            <a:r>
              <a:rPr lang="ru-RU" b="1" dirty="0" smtClean="0">
                <a:solidFill>
                  <a:srgbClr val="002060"/>
                </a:solidFill>
              </a:rPr>
              <a:t>Карандаш </a:t>
            </a:r>
            <a:r>
              <a:rPr lang="ru-RU" b="1" dirty="0" smtClean="0">
                <a:solidFill>
                  <a:srgbClr val="002060"/>
                </a:solidFill>
              </a:rPr>
              <a:t>я покачу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                     </a:t>
            </a:r>
            <a:r>
              <a:rPr lang="ru-RU" b="1" dirty="0" smtClean="0">
                <a:solidFill>
                  <a:srgbClr val="002060"/>
                </a:solidFill>
              </a:rPr>
              <a:t>Вправо-влево – как хочу.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92" t="8159" r="4892" b="6799"/>
          <a:stretch>
            <a:fillRect/>
          </a:stretch>
        </p:blipFill>
        <p:spPr bwMode="auto">
          <a:xfrm>
            <a:off x="4636871" y="3645024"/>
            <a:ext cx="2786082" cy="23540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92696"/>
            <a:ext cx="7887820" cy="244827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8000" b="1" dirty="0" smtClean="0">
                <a:solidFill>
                  <a:srgbClr val="C00000"/>
                </a:solidFill>
              </a:rPr>
              <a:t>«ДОБЫВАНИЕ ОГНЯ»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134D19"/>
                </a:solidFill>
              </a:rPr>
              <a:t>Добываем мы огонь,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134D19"/>
                </a:solidFill>
              </a:rPr>
              <a:t>Взяли палочку в ладонь.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134D19"/>
                </a:solidFill>
              </a:rPr>
              <a:t>Сильно палочку покрутим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134D19"/>
                </a:solidFill>
              </a:rPr>
              <a:t>И огонь себе добудем</a:t>
            </a:r>
            <a:endParaRPr lang="ru-RU" sz="8000" b="1" dirty="0">
              <a:solidFill>
                <a:srgbClr val="134D1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08" b="2953"/>
          <a:stretch>
            <a:fillRect/>
          </a:stretch>
        </p:blipFill>
        <p:spPr bwMode="auto">
          <a:xfrm>
            <a:off x="3203848" y="3158303"/>
            <a:ext cx="3024336" cy="275684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693498" cy="291825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11560" y="1206044"/>
            <a:ext cx="77153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  </a:t>
            </a:r>
            <a:r>
              <a:rPr lang="ru-RU" sz="3200" b="1" dirty="0">
                <a:solidFill>
                  <a:srgbClr val="C00000"/>
                </a:solidFill>
              </a:rPr>
              <a:t>«ДОГОНЯЛОЧКА»</a:t>
            </a:r>
            <a:endParaRPr lang="ru-RU" sz="3200" dirty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Пальчики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бегут вперёд,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     И никто не отстаёт.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7004" y="2708920"/>
            <a:ext cx="4320480" cy="3513359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899592" y="1075034"/>
            <a:ext cx="771530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«КАЧЕЛИ»</a:t>
            </a:r>
            <a:endParaRPr lang="ru-RU" sz="3200" dirty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Покачаю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вверх и вниз –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Крепче, карандаш, держись!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3448880" cy="3333236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043608" y="1147272"/>
            <a:ext cx="71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</a:rPr>
              <a:t>«ВОЛЧОК»</a:t>
            </a:r>
            <a:endParaRPr lang="ru-RU" sz="3200" dirty="0">
              <a:solidFill>
                <a:srgbClr val="C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По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столу круги катаю,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34D19"/>
                </a:solidFill>
                <a:effectLst/>
                <a:ea typeface="Times New Roman" pitchFamily="18" charset="0"/>
              </a:rPr>
              <a:t> Карандаш не выпускаю.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134D19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7571184" cy="2376263"/>
          </a:xfrm>
        </p:spPr>
        <p:txBody>
          <a:bodyPr>
            <a:normAutofit fontScale="55000" lnSpcReduction="20000"/>
          </a:bodyPr>
          <a:lstStyle/>
          <a:p>
            <a:endParaRPr lang="ru-RU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800" b="1" dirty="0">
                <a:solidFill>
                  <a:srgbClr val="C00000"/>
                </a:solidFill>
              </a:rPr>
              <a:t>«</a:t>
            </a:r>
            <a:r>
              <a:rPr lang="ru-RU" sz="6700" b="1" dirty="0">
                <a:solidFill>
                  <a:srgbClr val="C00000"/>
                </a:solidFill>
              </a:rPr>
              <a:t>ЭСТАФЕТА»</a:t>
            </a:r>
          </a:p>
          <a:p>
            <a:pPr algn="ctr">
              <a:buNone/>
            </a:pPr>
            <a:r>
              <a:rPr lang="ru-RU" sz="6700" b="1" dirty="0" smtClean="0">
                <a:solidFill>
                  <a:srgbClr val="134D19"/>
                </a:solidFill>
              </a:rPr>
              <a:t>Передача </a:t>
            </a:r>
            <a:r>
              <a:rPr lang="ru-RU" sz="6700" b="1" dirty="0" smtClean="0">
                <a:solidFill>
                  <a:srgbClr val="134D19"/>
                </a:solidFill>
              </a:rPr>
              <a:t>карандаша каждому пальчику поочередно </a:t>
            </a:r>
            <a:endParaRPr lang="ru-RU" sz="6700" b="1" dirty="0">
              <a:solidFill>
                <a:srgbClr val="134D19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 l="3600" t="1375" r="5400" b="1375"/>
          <a:stretch>
            <a:fillRect/>
          </a:stretch>
        </p:blipFill>
        <p:spPr bwMode="auto">
          <a:xfrm>
            <a:off x="3059832" y="2924944"/>
            <a:ext cx="3310415" cy="30455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H="1">
            <a:off x="1375115" y="1772816"/>
            <a:ext cx="650085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</a:t>
            </a:r>
            <a:endParaRPr lang="ru-RU" sz="6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внимание!</a:t>
            </a:r>
          </a:p>
          <a:p>
            <a:pPr algn="ctr"/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8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1412776"/>
            <a:ext cx="8416535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овокупность скоординированных 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нервной,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мышечной и </a:t>
            </a:r>
            <a:endParaRPr lang="ru-RU" sz="3200" b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костной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систем, часто в сочетании </a:t>
            </a:r>
            <a:b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зрительной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системой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выполнении 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мелких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точных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движений  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кистями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пальцами рук и ног. </a:t>
            </a:r>
            <a:endParaRPr lang="ru-RU" sz="3200" b="1" cap="none" spc="0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применении к моторным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навыкам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руки </a:t>
            </a:r>
            <a:endParaRPr lang="ru-RU" sz="3200" b="1" cap="none" spc="0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пальцев часто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используется </a:t>
            </a:r>
            <a:endParaRPr lang="ru-RU" sz="3200" b="1" cap="none" spc="0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3200" b="1" cap="none" spc="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ловкость</a:t>
            </a:r>
            <a:r>
              <a:rPr lang="ru-RU" sz="3200" b="1" cap="none" spc="0" dirty="0">
                <a:ln w="11430"/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06654" y="529961"/>
            <a:ext cx="6438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Мелкая моторика </a:t>
            </a:r>
            <a:r>
              <a:rPr lang="ru-RU" sz="5400" b="1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cap="none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cap="none" spc="50" dirty="0">
              <a:ln w="11430"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2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7367" y="303039"/>
            <a:ext cx="2632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5240" y="1226369"/>
            <a:ext cx="772416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* Воздействие </a:t>
            </a:r>
            <a:r>
              <a:rPr lang="ru-RU" sz="3200" b="1" cap="none" spc="0" dirty="0">
                <a:ln w="11430"/>
                <a:solidFill>
                  <a:srgbClr val="002060"/>
                </a:solidFill>
              </a:rPr>
              <a:t>на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биологически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 </a:t>
            </a:r>
            <a:r>
              <a:rPr lang="ru-RU" sz="3200" b="1" cap="none" spc="0" dirty="0">
                <a:ln w="11430"/>
                <a:solidFill>
                  <a:srgbClr val="002060"/>
                </a:solidFill>
              </a:rPr>
              <a:t>активные точки 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организма.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</a:rPr>
              <a:t>* Улучшение координации  и точности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</a:rPr>
              <a:t>движений руки и глаза, гибкость рук,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</a:rPr>
              <a:t>ритмичность.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* Содействовать нормализации речевой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 функции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*Стимулирование речевых зон </a:t>
            </a:r>
            <a:r>
              <a:rPr lang="ru-RU" sz="3200" b="1" cap="none" spc="0" dirty="0">
                <a:ln w="11430"/>
                <a:solidFill>
                  <a:srgbClr val="002060"/>
                </a:solidFill>
              </a:rPr>
              <a:t>коры </a:t>
            </a:r>
            <a:endParaRPr lang="ru-RU" sz="3200" b="1" dirty="0">
              <a:ln w="11430"/>
              <a:solidFill>
                <a:srgbClr val="002060"/>
              </a:solidFill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</a:rPr>
              <a:t>головного мозга .</a:t>
            </a:r>
            <a:endParaRPr lang="ru-RU" sz="3200" b="1" cap="none" spc="0" dirty="0">
              <a:ln w="11430"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6438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     </a:t>
            </a:r>
            <a:r>
              <a:rPr lang="ru-RU" sz="3200" b="1" dirty="0">
                <a:solidFill>
                  <a:srgbClr val="002060"/>
                </a:solidFill>
              </a:rPr>
              <a:t>Уровень развития мелкой моторики - один из показателей  </a:t>
            </a:r>
            <a:r>
              <a:rPr lang="ru-RU" sz="3200" b="1" dirty="0">
                <a:solidFill>
                  <a:srgbClr val="C00000"/>
                </a:solidFill>
              </a:rPr>
              <a:t>интеллектуальной готовности</a:t>
            </a:r>
            <a:r>
              <a:rPr lang="ru-RU" sz="3200" b="1" i="1" dirty="0">
                <a:solidFill>
                  <a:srgbClr val="134D19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к школьному  </a:t>
            </a:r>
            <a:r>
              <a:rPr lang="ru-RU" sz="3200" b="1" dirty="0" smtClean="0">
                <a:solidFill>
                  <a:srgbClr val="002060"/>
                </a:solidFill>
              </a:rPr>
              <a:t>обучению.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Ребёнок</a:t>
            </a:r>
            <a:r>
              <a:rPr lang="ru-RU" sz="3200" b="1" dirty="0">
                <a:solidFill>
                  <a:srgbClr val="002060"/>
                </a:solidFill>
              </a:rPr>
              <a:t>, у которого достаточно хорошо развита мелкая моторика, умеет логически рассуждать, у него высокий уровень развития </a:t>
            </a:r>
            <a:r>
              <a:rPr lang="ru-RU" sz="3200" b="1" dirty="0" smtClean="0">
                <a:solidFill>
                  <a:srgbClr val="002060"/>
                </a:solidFill>
              </a:rPr>
              <a:t>памяти, внимания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и </a:t>
            </a:r>
            <a:r>
              <a:rPr lang="ru-RU" sz="3200" b="1" dirty="0">
                <a:solidFill>
                  <a:srgbClr val="002060"/>
                </a:solidFill>
              </a:rPr>
              <a:t>связной речи.</a:t>
            </a:r>
          </a:p>
        </p:txBody>
      </p:sp>
    </p:spTree>
    <p:extLst>
      <p:ext uri="{BB962C8B-B14F-4D97-AF65-F5344CB8AC3E}">
        <p14:creationId xmlns:p14="http://schemas.microsoft.com/office/powerpoint/2010/main" val="319986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7491" y="404664"/>
            <a:ext cx="669933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</a:rPr>
              <a:t>Трудности при недостатках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</a:rPr>
              <a:t> </a:t>
            </a:r>
            <a:r>
              <a:rPr lang="ru-RU" sz="4000" b="1" cap="none" spc="50" dirty="0">
                <a:ln w="11430"/>
                <a:solidFill>
                  <a:srgbClr val="002060"/>
                </a:solidFill>
              </a:rPr>
              <a:t>развития </a:t>
            </a:r>
            <a:endParaRPr lang="ru-RU" sz="4000" b="1" cap="none" spc="50" dirty="0" smtClean="0">
              <a:ln w="11430"/>
              <a:solidFill>
                <a:srgbClr val="002060"/>
              </a:solidFill>
            </a:endParaRP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</a:rPr>
              <a:t>мелкой </a:t>
            </a:r>
            <a:r>
              <a:rPr lang="ru-RU" sz="4000" b="1" cap="none" spc="50" dirty="0">
                <a:ln w="11430"/>
                <a:solidFill>
                  <a:srgbClr val="002060"/>
                </a:solidFill>
              </a:rPr>
              <a:t>моторики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3" y="2564904"/>
            <a:ext cx="7029995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Не </a:t>
            </a:r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способны провести прямую линию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(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вертикальную, </a:t>
            </a:r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горизонтальную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).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     Испытывают 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трудность формирования </a:t>
            </a:r>
            <a:endParaRPr lang="ru-RU" sz="2800" b="1" cap="none" spc="0" dirty="0" smtClean="0">
              <a:ln w="11430"/>
              <a:solidFill>
                <a:srgbClr val="002060"/>
              </a:solidFill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правильно 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траектории </a:t>
            </a:r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движений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при выполнении графического 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элемента </a:t>
            </a:r>
            <a:endParaRPr lang="ru-RU" sz="2800" b="1" cap="none" spc="0" dirty="0" smtClean="0">
              <a:ln w="11430"/>
              <a:solidFill>
                <a:srgbClr val="002060"/>
              </a:solidFill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(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цифры, геометрической </a:t>
            </a:r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фигуры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).</a:t>
            </a:r>
          </a:p>
          <a:p>
            <a:pPr algn="ctr"/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Отсутствует желание рисовать, лепить, </a:t>
            </a:r>
            <a:endParaRPr lang="ru-RU" sz="2800" b="1" cap="none" spc="0" dirty="0" smtClean="0">
              <a:ln w="11430"/>
              <a:solidFill>
                <a:srgbClr val="002060"/>
              </a:solidFill>
            </a:endParaRPr>
          </a:p>
          <a:p>
            <a:pPr algn="ctr"/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заниматься </a:t>
            </a:r>
            <a:r>
              <a:rPr lang="ru-RU" sz="2800" b="1" cap="none" spc="0" dirty="0">
                <a:ln w="11430"/>
                <a:solidFill>
                  <a:srgbClr val="002060"/>
                </a:solidFill>
              </a:rPr>
              <a:t>ручным трудом.</a:t>
            </a:r>
          </a:p>
        </p:txBody>
      </p:sp>
    </p:spTree>
    <p:extLst>
      <p:ext uri="{BB962C8B-B14F-4D97-AF65-F5344CB8AC3E}">
        <p14:creationId xmlns:p14="http://schemas.microsoft.com/office/powerpoint/2010/main" val="40958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21" t="2734" r="31842" b="52414"/>
          <a:stretch>
            <a:fillRect/>
          </a:stretch>
        </p:blipFill>
        <p:spPr bwMode="auto">
          <a:xfrm>
            <a:off x="5724128" y="2420888"/>
            <a:ext cx="2581672" cy="359891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590181" y="2449286"/>
            <a:ext cx="508478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solidFill>
                  <a:srgbClr val="002060"/>
                </a:solidFill>
              </a:rPr>
              <a:t>Работа головного мозга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002060"/>
                </a:solidFill>
              </a:rPr>
              <a:t>Состояние желудка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002060"/>
                </a:solidFill>
              </a:rPr>
              <a:t>Состояние кишечника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002060"/>
                </a:solidFill>
              </a:rPr>
              <a:t>Работа печени и почек</a:t>
            </a:r>
          </a:p>
          <a:p>
            <a:pPr algn="ctr"/>
            <a:r>
              <a:rPr lang="ru-RU" sz="3600" b="1" cap="none" spc="0" dirty="0">
                <a:ln w="11430"/>
                <a:solidFill>
                  <a:srgbClr val="002060"/>
                </a:solidFill>
              </a:rPr>
              <a:t>Работа сердца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80112" y="2924944"/>
            <a:ext cx="432048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072066" y="2786058"/>
            <a:ext cx="1582466" cy="642942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500694" y="2857496"/>
            <a:ext cx="1601148" cy="107157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572132" y="3143249"/>
            <a:ext cx="1875432" cy="114300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4643438" y="3643314"/>
            <a:ext cx="3311228" cy="142876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44489" y="672913"/>
            <a:ext cx="81908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solidFill>
                  <a:srgbClr val="FF0000"/>
                </a:solidFill>
              </a:rPr>
              <a:t>Влияние  мелкой моторики </a:t>
            </a:r>
            <a:endParaRPr lang="ru-RU" sz="3600" b="1" cap="none" spc="50" dirty="0" smtClean="0">
              <a:ln w="11430"/>
              <a:solidFill>
                <a:srgbClr val="FF0000"/>
              </a:solidFill>
            </a:endParaRPr>
          </a:p>
          <a:p>
            <a:pPr algn="ctr"/>
            <a:r>
              <a:rPr lang="ru-RU" sz="3600" b="1" cap="none" spc="50" dirty="0" smtClean="0">
                <a:ln w="11430"/>
                <a:solidFill>
                  <a:srgbClr val="FF0000"/>
                </a:solidFill>
              </a:rPr>
              <a:t>на развитие </a:t>
            </a:r>
            <a:r>
              <a:rPr lang="ru-RU" sz="3600" b="1" cap="none" spc="50" dirty="0">
                <a:ln w="11430"/>
                <a:solidFill>
                  <a:srgbClr val="FF0000"/>
                </a:solidFill>
              </a:rPr>
              <a:t>всего организма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355910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5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2024" y="404664"/>
            <a:ext cx="5284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работы: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059" y="1327994"/>
            <a:ext cx="7544155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Совместная деятельность 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родителей с ребенком.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Свободная </a:t>
            </a:r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самостоятельная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деятельность самих детей.</a:t>
            </a:r>
            <a:endParaRPr lang="ru-RU" sz="4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13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4950" y="332656"/>
            <a:ext cx="484632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развивать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мелкую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моторику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779206"/>
            <a:ext cx="694487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Массаж кистей рук.</a:t>
            </a:r>
          </a:p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ln w="11430"/>
                <a:solidFill>
                  <a:srgbClr val="002060"/>
                </a:solidFill>
              </a:rPr>
              <a:t>Пальчиковая </a:t>
            </a:r>
            <a:r>
              <a:rPr lang="ru-RU" sz="2800" b="1" dirty="0" smtClean="0">
                <a:ln w="11430"/>
                <a:solidFill>
                  <a:srgbClr val="002060"/>
                </a:solidFill>
              </a:rPr>
              <a:t>гимнастика,     </a:t>
            </a:r>
            <a:r>
              <a:rPr lang="ru-RU" sz="2800" b="1" dirty="0" smtClean="0">
                <a:ln w="11430"/>
                <a:solidFill>
                  <a:srgbClr val="002060"/>
                </a:solidFill>
              </a:rPr>
              <a:t>физкультминутки.</a:t>
            </a:r>
          </a:p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Пальчиковые игры со стихами, скороговорками.</a:t>
            </a:r>
          </a:p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ln w="11430"/>
                <a:solidFill>
                  <a:srgbClr val="002060"/>
                </a:solidFill>
              </a:rPr>
              <a:t>Пальчиковый театр.</a:t>
            </a:r>
          </a:p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cap="none" spc="0" dirty="0" smtClean="0">
                <a:ln w="11430"/>
                <a:solidFill>
                  <a:srgbClr val="002060"/>
                </a:solidFill>
              </a:rPr>
              <a:t>Лепка из пластилина, соленого теста с использованием природного материала </a:t>
            </a:r>
            <a:endParaRPr lang="ru-RU" sz="2800" b="1" cap="none" spc="0" dirty="0">
              <a:ln w="11430"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01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90761" y="1237985"/>
            <a:ext cx="6448230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2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исование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кистью, пальцем, зубной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щеткой.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Конструирование: из бумаги в технике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оригами, работа с конструктором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ЛЕГО.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Аппликация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Рисование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трафаретам.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Штриховки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Дорисовка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по принципу симметрии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Лабиринты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Дидактические 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игры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Шнуровка.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Игры </a:t>
            </a: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мелкими предметами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Пазлы</a:t>
            </a: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Мозаика</a:t>
            </a: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>
              <a:buFont typeface="Arial" charset="0"/>
              <a:buChar char="•"/>
            </a:pP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00042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развивать мелкую моторику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68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345</Words>
  <Application>Microsoft Office PowerPoint</Application>
  <PresentationFormat>Экран (4:3)</PresentationFormat>
  <Paragraphs>94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HP</cp:lastModifiedBy>
  <cp:revision>92</cp:revision>
  <dcterms:created xsi:type="dcterms:W3CDTF">2013-08-18T05:10:05Z</dcterms:created>
  <dcterms:modified xsi:type="dcterms:W3CDTF">2021-03-03T10:56:42Z</dcterms:modified>
</cp:coreProperties>
</file>