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6"/>
  </p:notesMasterIdLst>
  <p:sldIdLst>
    <p:sldId id="332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10" r:id="rId2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743"/>
    <a:srgbClr val="00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9" autoAdjust="0"/>
    <p:restoredTop sz="94660"/>
  </p:normalViewPr>
  <p:slideViewPr>
    <p:cSldViewPr>
      <p:cViewPr varScale="1">
        <p:scale>
          <a:sx n="55" d="100"/>
          <a:sy n="55" d="100"/>
        </p:scale>
        <p:origin x="216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66D4C-3F86-4F84-91E3-01435979480C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504C-A3D3-4986-8F7D-C43C1DCF8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7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28692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333741"/>
            <a:ext cx="3030141" cy="4834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6"/>
            <a:ext cx="3031331" cy="1286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33741"/>
            <a:ext cx="3031331" cy="4834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8" y="761973"/>
            <a:ext cx="4800612" cy="11282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810" y="2133601"/>
            <a:ext cx="560429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5F26-DA64-4D27-9D2D-D1B6044C96B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4744" y="1571179"/>
            <a:ext cx="48965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solidFill>
                  <a:srgbClr val="B13F9A">
                    <a:lumMod val="75000"/>
                  </a:srgbClr>
                </a:solidFill>
                <a:latin typeface="Bookman Old Style" panose="02050604050505020204" pitchFamily="18" charset="0"/>
              </a:rPr>
              <a:t>Консультация для педагогов  </a:t>
            </a:r>
            <a:r>
              <a:rPr lang="ru-RU" sz="4800" dirty="0">
                <a:solidFill>
                  <a:srgbClr val="FF0000"/>
                </a:solidFill>
                <a:latin typeface="Bookman Old Style" panose="02050604050505020204" pitchFamily="18" charset="0"/>
              </a:rPr>
              <a:t>«Воспитание детей в труде «за» и «против».</a:t>
            </a:r>
          </a:p>
        </p:txBody>
      </p:sp>
    </p:spTree>
    <p:extLst>
      <p:ext uri="{BB962C8B-B14F-4D97-AF65-F5344CB8AC3E}">
        <p14:creationId xmlns:p14="http://schemas.microsoft.com/office/powerpoint/2010/main" val="282470687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12" y="1043608"/>
            <a:ext cx="51125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Б). Хозяйственно-бытовой труд. 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С </a:t>
            </a:r>
            <a:r>
              <a:rPr lang="ru-RU" sz="2000" dirty="0">
                <a:solidFill>
                  <a:srgbClr val="002060"/>
                </a:solidFill>
              </a:rPr>
              <a:t>бытового труда и начинается трудовое воспитание . И не важно, кем станет ребенок, когда вырастет - летчиком или поваром, рабочим или менеджером. Привычка трудиться и  умение делать что-то своими руками пригодятся в любой профессии, и, кроме того, труд в огромной степени содействует умственному развитию ребенка: обдумывание действий, последовательность выполнения, мышление, логика, находчивость и многое др., т.е. мыслительные операции)                 Мы можем сделать вывод: Труд – умения, навыки, умственное развитие. Привлекая детей к выполнению бытовых обязанностей, мы воспитываем привычку трудиться, а вместе с ней – мы формируем благородные побуждения. </a:t>
            </a:r>
          </a:p>
        </p:txBody>
      </p:sp>
    </p:spTree>
    <p:extLst>
      <p:ext uri="{BB962C8B-B14F-4D97-AF65-F5344CB8AC3E}">
        <p14:creationId xmlns:p14="http://schemas.microsoft.com/office/powerpoint/2010/main" val="32433139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12" y="647849"/>
            <a:ext cx="49685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rgbClr val="FF0000"/>
                </a:solidFill>
              </a:rPr>
              <a:t>В). Труд в природе. </a:t>
            </a:r>
            <a:endParaRPr lang="ru-RU" sz="2200" dirty="0" smtClean="0">
              <a:solidFill>
                <a:srgbClr val="FF0000"/>
              </a:solidFill>
            </a:endParaRPr>
          </a:p>
          <a:p>
            <a:r>
              <a:rPr lang="ru-RU" sz="2200" dirty="0" smtClean="0">
                <a:solidFill>
                  <a:srgbClr val="00B050"/>
                </a:solidFill>
              </a:rPr>
              <a:t>Труд </a:t>
            </a:r>
            <a:r>
              <a:rPr lang="ru-RU" sz="2200" dirty="0">
                <a:solidFill>
                  <a:srgbClr val="00B050"/>
                </a:solidFill>
              </a:rPr>
              <a:t>в природе предусматривает  участие детей в уходе за растениями                    и животными, выращивание растений в уголке природы, в цветнике. Особое значение этот вид труда имеет для развития наблюдательности, воспитания бережного отношения ко всему живому, любви к родной природе.   В процессе труда педагог учит детей наблюдать за ростом и развитием растений, отмечать происходящие изменения, различать растения по характерным признакам, листьям, семенам. Это расширяет  их представления о жизни растений и животных, вызывает живой интерес к ним. Труд – наблюдательность, любовь, бережливость, интерес. </a:t>
            </a:r>
          </a:p>
        </p:txBody>
      </p:sp>
    </p:spTree>
    <p:extLst>
      <p:ext uri="{BB962C8B-B14F-4D97-AF65-F5344CB8AC3E}">
        <p14:creationId xmlns:p14="http://schemas.microsoft.com/office/powerpoint/2010/main" val="30843125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12" y="755576"/>
            <a:ext cx="532859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Г). Труд взрослых – производственный.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 формирование готовности воспитанников к обоснованному выбору профессии, карьеры, жизненного пути с учётом своих склонностей, способностей, состояния здоровья и потребности рынка труда в специалистах. Решаются следующие задачи: - обобщить знания воспитанников о сферах трудовой деятельности, профессиях, карьере; - сформировать знания и умения объективно осуществлять самоанализ уровня развития своих профессионально важных качеств и соотносить их с требованиями профессий, сфер трудовой деятельности к человеку; - развивать представление о народном хозяйстве и потребности в трудовой деятельности, самовоспитании, саморазвитии и самореализации; - воспитывать уважение к рабочему человеку. В процессе ознакомления с трудом взрослых у детей формируется положительное отношение к их труду, бережное отношение к его результатам, стремление оказывать взрослым посильную помощь. Труд – самореализация, самовоспитание, саморазвитие. </a:t>
            </a:r>
          </a:p>
        </p:txBody>
      </p:sp>
    </p:spTree>
    <p:extLst>
      <p:ext uri="{BB962C8B-B14F-4D97-AF65-F5344CB8AC3E}">
        <p14:creationId xmlns:p14="http://schemas.microsoft.com/office/powerpoint/2010/main" val="113023669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8720" y="1115616"/>
            <a:ext cx="5040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Д). Ручной труд. 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Мы </a:t>
            </a:r>
            <a:r>
              <a:rPr lang="ru-RU" sz="2000" dirty="0">
                <a:solidFill>
                  <a:srgbClr val="0070C0"/>
                </a:solidFill>
              </a:rPr>
              <a:t>часто занимаемся с нашими </a:t>
            </a:r>
            <a:r>
              <a:rPr lang="ru-RU" sz="2000" dirty="0" smtClean="0">
                <a:solidFill>
                  <a:srgbClr val="0070C0"/>
                </a:solidFill>
              </a:rPr>
              <a:t>детьми </a:t>
            </a:r>
            <a:r>
              <a:rPr lang="ru-RU" sz="2000" dirty="0">
                <a:solidFill>
                  <a:srgbClr val="0070C0"/>
                </a:solidFill>
              </a:rPr>
              <a:t>данным видом труда. </a:t>
            </a:r>
            <a:r>
              <a:rPr lang="ru-RU" sz="2000" dirty="0" smtClean="0">
                <a:solidFill>
                  <a:srgbClr val="0070C0"/>
                </a:solidFill>
              </a:rPr>
              <a:t>  </a:t>
            </a:r>
            <a:r>
              <a:rPr lang="ru-RU" sz="2000" dirty="0">
                <a:solidFill>
                  <a:srgbClr val="0070C0"/>
                </a:solidFill>
              </a:rPr>
              <a:t>Ручной труд  — изготовление предметов, сувениров, подарков из разнообразных материалов и др. Все это оказывает большое воспитательное влияние на детей, формирует их эстетические чувства и нравственно-волевые качества. Трудовая деятельность воспитанников должна быть организована                            с соблюдением следующих условий : - объем и специфика трудовой деятельности должна соответствовать возрастно-половым и функциональным особенностям и состоянию здоровья воспитанников; - трудовая деятельность воспитанников должна осуществляется                                    в благоприятных санитарно-гигиенических условиях, безопасных для их здоровья и жизни. </a:t>
            </a:r>
          </a:p>
        </p:txBody>
      </p:sp>
    </p:spTree>
    <p:extLst>
      <p:ext uri="{BB962C8B-B14F-4D97-AF65-F5344CB8AC3E}">
        <p14:creationId xmlns:p14="http://schemas.microsoft.com/office/powerpoint/2010/main" val="370381234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8720" y="1043608"/>
            <a:ext cx="51125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Для организации трудовой деятельности воспитанников соблюдаются следующие правила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обязательно должно учитываться физическое, психическое и эмоциональное здоровье воспитанников; -  работа должна быть разнообразной и интересной; - в случае отказа ребенка от работы предложить смену трудовой деятельности и провести с ним разъяснительную беседу; - обязательно поощрять каждый продуктивный шаг в трудовой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86548664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755576"/>
            <a:ext cx="547260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FF0000"/>
                </a:solidFill>
              </a:rPr>
              <a:t>Формы и методы трудового воспитания. </a:t>
            </a:r>
          </a:p>
          <a:p>
            <a:r>
              <a:rPr lang="ru-RU" sz="2100" dirty="0"/>
              <a:t> </a:t>
            </a:r>
            <a:r>
              <a:rPr lang="ru-RU" sz="2100" dirty="0">
                <a:solidFill>
                  <a:srgbClr val="6600CC"/>
                </a:solidFill>
              </a:rPr>
              <a:t>Система трудового воспитания должна использовать все формы и методы, которые обеспечивают сознательное, целеустремленное выполнение трудовых действий, дисциплину и организованность, ответственность за личный вклад в трудовую деятельность, выработку отношений товарищества и взаимопомощи, непримиримость к тунеядству. Труд – товарищество, взаимопомощь, организованность, дисциплинированность, целеустремленность. В воспитании потребности в труде и бережном отношении к материальным ценностям большую роль играют формы организации трудовой деятельности. Важнейшими являются следующие: а)  создание трудовых  звеньев для выполнения той или иной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316897740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0728" y="1403648"/>
            <a:ext cx="525658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б)  накопление и развитие трудовых традиций в заведении, как, например, традиционная подготовка и проведение «Праздника труда», когда дети изготавливают или мастерят поделки, модели, сажают рассаду. Стимулирующей трудовой традицией являются выставки творчества детей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6153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8720" y="971600"/>
            <a:ext cx="54726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в)  эффективной формой трудовой активности являются индивидуальные трудовые поручения, которые даются детям. В трудовом воспитании важным является определение порядка выполнения намеченного труда, распределение обязанностей между детьми, выделение ответственных за отдельные участки работы и определение формы подведения результатов и выполнения. </a:t>
            </a:r>
          </a:p>
        </p:txBody>
      </p:sp>
    </p:spTree>
    <p:extLst>
      <p:ext uri="{BB962C8B-B14F-4D97-AF65-F5344CB8AC3E}">
        <p14:creationId xmlns:p14="http://schemas.microsoft.com/office/powerpoint/2010/main" val="413764112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704" y="1187624"/>
            <a:ext cx="57332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г).  Также важным в трудовой деятельности детей является практический показ и обучение их способам и приемам работы, соблюдение правил техники безопасности. Большое значение имеет руководство самим процессом труда и оказание помощи детям в освоении рациональными способами его выполнения. Для формирования добросовестного отношения к труду большое значение имеет стимулирование детей. </a:t>
            </a:r>
          </a:p>
        </p:txBody>
      </p:sp>
    </p:spTree>
    <p:extLst>
      <p:ext uri="{BB962C8B-B14F-4D97-AF65-F5344CB8AC3E}">
        <p14:creationId xmlns:p14="http://schemas.microsoft.com/office/powerpoint/2010/main" val="354496067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80" y="509350"/>
            <a:ext cx="583264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Значительную роль в формировании положительного отношения детей к труду играет общественное признание. Это поднимает настроение у ребят, выявляет у них сознательное отношение к необходимости трудиться на общую пользу. Одобрение взрослых особенно важно тогда, когда ребенок испытывает внутреннее удовлетворение от сознания, что он добился успеха в выполнении трудового задания. Столь же важны в случае необходимости и порицания. Мы знаем и применяем много методов в работе.  Но для эффективности стимулирования трудовой активности также необходимо применять: - метод проблемного обучения; - профессиональный портфолио; - метод творческого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6932441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6752" y="683568"/>
            <a:ext cx="5038470" cy="7196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Одно </a:t>
            </a:r>
            <a:r>
              <a:rPr lang="ru-RU" dirty="0"/>
              <a:t>из главнейших качеств, которое мы должны воспитать в наших детях, - это любовь к труду, уважение к людям труда, готовность трудится в одной из сфер общественного производства.  Труд должен стать жизненной потребностью подрастающего гражданина России.</a:t>
            </a:r>
          </a:p>
        </p:txBody>
      </p:sp>
    </p:spTree>
    <p:extLst>
      <p:ext uri="{BB962C8B-B14F-4D97-AF65-F5344CB8AC3E}">
        <p14:creationId xmlns:p14="http://schemas.microsoft.com/office/powerpoint/2010/main" val="167439683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704" y="755576"/>
            <a:ext cx="5472608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FF0000"/>
                </a:solidFill>
              </a:rPr>
              <a:t>Советы педагогам  </a:t>
            </a:r>
            <a:endParaRPr lang="ru-RU" sz="2100" b="1" dirty="0" smtClean="0">
              <a:solidFill>
                <a:srgbClr val="FF0000"/>
              </a:solidFill>
            </a:endParaRPr>
          </a:p>
          <a:p>
            <a:r>
              <a:rPr lang="ru-RU" sz="2100" dirty="0" smtClean="0">
                <a:solidFill>
                  <a:srgbClr val="002060"/>
                </a:solidFill>
              </a:rPr>
              <a:t>1.Никогда </a:t>
            </a:r>
            <a:r>
              <a:rPr lang="ru-RU" sz="2100" dirty="0">
                <a:solidFill>
                  <a:srgbClr val="002060"/>
                </a:solidFill>
              </a:rPr>
              <a:t>не позволяйте себе ворчать, ругаться, бранить ребенка, когда он выполняет трудовое поручение. Тактично оценивайте результаты труда ребенка. </a:t>
            </a:r>
            <a:endParaRPr lang="ru-RU" sz="2100" dirty="0" smtClean="0">
              <a:solidFill>
                <a:srgbClr val="002060"/>
              </a:solidFill>
            </a:endParaRPr>
          </a:p>
          <a:p>
            <a:r>
              <a:rPr lang="ru-RU" sz="2100" dirty="0" smtClean="0">
                <a:solidFill>
                  <a:srgbClr val="002060"/>
                </a:solidFill>
              </a:rPr>
              <a:t>2.Забывайте </a:t>
            </a:r>
            <a:r>
              <a:rPr lang="ru-RU" sz="2100" dirty="0">
                <a:solidFill>
                  <a:srgbClr val="002060"/>
                </a:solidFill>
              </a:rPr>
              <a:t>плохое сразу. Хорошее помните всегда. 3.Старайтесь не ставить плохое в центр воспитания. </a:t>
            </a:r>
            <a:endParaRPr lang="ru-RU" sz="2100" dirty="0" smtClean="0">
              <a:solidFill>
                <a:srgbClr val="002060"/>
              </a:solidFill>
            </a:endParaRPr>
          </a:p>
          <a:p>
            <a:r>
              <a:rPr lang="ru-RU" sz="2100" dirty="0" smtClean="0">
                <a:solidFill>
                  <a:srgbClr val="002060"/>
                </a:solidFill>
              </a:rPr>
              <a:t>4.Воспитывайте </a:t>
            </a:r>
            <a:r>
              <a:rPr lang="ru-RU" sz="2100" dirty="0">
                <a:solidFill>
                  <a:srgbClr val="002060"/>
                </a:solidFill>
              </a:rPr>
              <a:t>у детей уважение к любому труду. </a:t>
            </a:r>
          </a:p>
          <a:p>
            <a:r>
              <a:rPr lang="ru-RU" sz="2100" dirty="0">
                <a:solidFill>
                  <a:srgbClr val="002060"/>
                </a:solidFill>
              </a:rPr>
              <a:t>5. Не скупитесь на благодарность и похвалу, если ребенок хорошо трудился. </a:t>
            </a:r>
            <a:endParaRPr lang="ru-RU" sz="2100" dirty="0" smtClean="0">
              <a:solidFill>
                <a:srgbClr val="002060"/>
              </a:solidFill>
            </a:endParaRPr>
          </a:p>
          <a:p>
            <a:r>
              <a:rPr lang="ru-RU" sz="2100" dirty="0" smtClean="0">
                <a:solidFill>
                  <a:srgbClr val="002060"/>
                </a:solidFill>
              </a:rPr>
              <a:t>6</a:t>
            </a:r>
            <a:r>
              <a:rPr lang="ru-RU" sz="2100" dirty="0">
                <a:solidFill>
                  <a:srgbClr val="002060"/>
                </a:solidFill>
              </a:rPr>
              <a:t>. Воспитывайте на положительном, вовлекайте детей в полезную деятельность</a:t>
            </a:r>
            <a:r>
              <a:rPr lang="ru-RU" sz="21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100" dirty="0" smtClean="0">
                <a:solidFill>
                  <a:srgbClr val="002060"/>
                </a:solidFill>
              </a:rPr>
              <a:t> </a:t>
            </a:r>
            <a:r>
              <a:rPr lang="ru-RU" sz="2100" dirty="0">
                <a:solidFill>
                  <a:srgbClr val="002060"/>
                </a:solidFill>
              </a:rPr>
              <a:t>7. Учите ребенка ценить и свой и чужой труд. </a:t>
            </a:r>
          </a:p>
          <a:p>
            <a:r>
              <a:rPr lang="ru-RU" sz="2100" dirty="0">
                <a:solidFill>
                  <a:srgbClr val="002060"/>
                </a:solidFill>
              </a:rPr>
              <a:t>8.Учитывай индивидуальные и возрастные особенности  детей. </a:t>
            </a:r>
          </a:p>
          <a:p>
            <a:r>
              <a:rPr lang="ru-RU" sz="2100" dirty="0">
                <a:solidFill>
                  <a:srgbClr val="002060"/>
                </a:solidFill>
              </a:rPr>
              <a:t>9. Будьте последовательны в</a:t>
            </a:r>
            <a:r>
              <a:rPr lang="ru-RU" sz="2100" dirty="0"/>
              <a:t> своих требованиях.</a:t>
            </a:r>
          </a:p>
        </p:txBody>
      </p:sp>
    </p:spTree>
    <p:extLst>
      <p:ext uri="{BB962C8B-B14F-4D97-AF65-F5344CB8AC3E}">
        <p14:creationId xmlns:p14="http://schemas.microsoft.com/office/powerpoint/2010/main" val="104497434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8720" y="899592"/>
            <a:ext cx="56166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Организуя трудовую деятельность, воспитатель обеспечивает всестороннее развитие детей, помогает им приобрести уверенность в своих силах, сформировать жизненно необходимые умения и навыки, воспитать уверенность и самостоятельность. Необходимо так организовать труд детей, чтобы он активизировал их физические силы и умственную деятельность, доставлял радость, позволял ощущать себя значимым и компетентным. </a:t>
            </a:r>
          </a:p>
        </p:txBody>
      </p:sp>
    </p:spTree>
    <p:extLst>
      <p:ext uri="{BB962C8B-B14F-4D97-AF65-F5344CB8AC3E}">
        <p14:creationId xmlns:p14="http://schemas.microsoft.com/office/powerpoint/2010/main" val="63984740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2736" y="539552"/>
            <a:ext cx="518457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Вывод: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 </a:t>
            </a:r>
            <a:r>
              <a:rPr lang="ru-RU" sz="2800" dirty="0">
                <a:solidFill>
                  <a:srgbClr val="002060"/>
                </a:solidFill>
              </a:rPr>
              <a:t>процессе трудовой деятельности происходит социальное закаливание ребенка,  он учится преодолевать различные трудности, чтобы быть способным жить самостоятельно и решать сложные проблемы, которые неизбежно возникают у каждого человека. Труд формирует волевые качества в ситуациях преодоления сложностей и принятия ответственных решений. </a:t>
            </a:r>
          </a:p>
        </p:txBody>
      </p:sp>
    </p:spTree>
    <p:extLst>
      <p:ext uri="{BB962C8B-B14F-4D97-AF65-F5344CB8AC3E}">
        <p14:creationId xmlns:p14="http://schemas.microsoft.com/office/powerpoint/2010/main" val="327934908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0810" y="8100392"/>
            <a:ext cx="5326502" cy="6782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1187624"/>
            <a:ext cx="6857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Спасибо</a:t>
            </a:r>
          </a:p>
          <a:p>
            <a:pPr algn="ctr"/>
            <a:r>
              <a:rPr lang="ru-RU" sz="7200" b="1" i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7200" b="1" i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за </a:t>
            </a:r>
            <a:endParaRPr lang="ru-RU" sz="7200" b="1" i="1" dirty="0" smtClean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ctr"/>
            <a:r>
              <a:rPr lang="ru-RU" sz="7200" b="1" i="1" dirty="0" smtClean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внимание</a:t>
            </a:r>
            <a:r>
              <a:rPr lang="ru-RU" sz="7200" b="1" i="1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!</a:t>
            </a:r>
          </a:p>
        </p:txBody>
      </p:sp>
      <p:pic>
        <p:nvPicPr>
          <p:cNvPr id="5" name="Picture 3" descr="C:\Documents and Settings\Кирилл\Рабочий стол\МАМА\анимация\07acdff8d19d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84784" y="4283968"/>
            <a:ext cx="392906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9792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2736" y="899592"/>
            <a:ext cx="5040560" cy="734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Трудовое воспитание -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важное средство всестороннего развития личности ребенка. Труд должен доставлять удовлетворение и радость. А это возможно при условии, что он посилен ребенку, осмыслен им как приносящий пользу другим людям. Разумно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организованный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труд укрепляет физические силы, здоровье ребенка, а также оказывает существенное влияние и на умственное развитие детей.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5451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8720" y="827584"/>
            <a:ext cx="54726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«ЧТО ТАКОЕ ТРУД?»</a:t>
            </a:r>
            <a:r>
              <a:rPr lang="ru-RU" sz="3200" b="1" dirty="0"/>
              <a:t> </a:t>
            </a:r>
            <a:endParaRPr lang="ru-RU" sz="3200" b="1" dirty="0" smtClean="0"/>
          </a:p>
          <a:p>
            <a:r>
              <a:rPr lang="ru-RU" sz="3200" dirty="0" smtClean="0">
                <a:solidFill>
                  <a:srgbClr val="7030A0"/>
                </a:solidFill>
              </a:rPr>
              <a:t>«</a:t>
            </a:r>
            <a:r>
              <a:rPr lang="ru-RU" sz="3200" dirty="0">
                <a:solidFill>
                  <a:srgbClr val="7030A0"/>
                </a:solidFill>
              </a:rPr>
              <a:t>Труд» есть сознательная, целесообразная, созидательная деятельность человека, направленная на удовлетворение его материальных и духовных потребностей, развивающая его физические и духовные сущностные силы, а также нравственные качества. </a:t>
            </a:r>
          </a:p>
        </p:txBody>
      </p:sp>
    </p:spTree>
    <p:extLst>
      <p:ext uri="{BB962C8B-B14F-4D97-AF65-F5344CB8AC3E}">
        <p14:creationId xmlns:p14="http://schemas.microsoft.com/office/powerpoint/2010/main" val="19254914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12" y="683568"/>
            <a:ext cx="54006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«ТРУД – НЕОБХОДИМОСТЬ ИЛИ ОБЯЗАННОСТЬ?»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Трудовое </a:t>
            </a:r>
            <a:r>
              <a:rPr lang="ru-RU" sz="2000" dirty="0">
                <a:solidFill>
                  <a:srgbClr val="002060"/>
                </a:solidFill>
              </a:rPr>
              <a:t>воспитание детей в детском саду  – составная часть целостного педагогического процесса, которая включает в себя передачу воспитанникам трудовых умений и навыков, развитие у них творческого практического мышления, трудового сознания и активности которые помогли бы им в дальнейшей взрослой жизни. Научить воспитанников некоторым трудовым приемам еще не означает, что мы добились каких-то результатов, необходимо выработать и закрепить выполнение приобретенных навыков и умений систематически. Задачами воспитания трудовой активности в детском саду  — является как формирование добросовестного отношения к труду, понимания его роли в жизни человека и общества, установки на выбор профессии, так и развитие интереса к трудовой деятельности, творческого подхода к процессу труда. </a:t>
            </a:r>
          </a:p>
        </p:txBody>
      </p:sp>
    </p:spTree>
    <p:extLst>
      <p:ext uri="{BB962C8B-B14F-4D97-AF65-F5344CB8AC3E}">
        <p14:creationId xmlns:p14="http://schemas.microsoft.com/office/powerpoint/2010/main" val="10555452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0728" y="683568"/>
            <a:ext cx="52565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«КАК ПРАВИЛЬНО НУЖНО ОРГАНИЗОВЫВАТЬ ТРУДОВУЮ ДЕЯТЕЛЬНОСТЬ РЕБЁНКА</a:t>
            </a:r>
            <a:r>
              <a:rPr lang="ru-RU" sz="2000" b="1" dirty="0" smtClean="0">
                <a:solidFill>
                  <a:srgbClr val="FF0000"/>
                </a:solidFill>
              </a:rPr>
              <a:t>?»</a:t>
            </a:r>
          </a:p>
          <a:p>
            <a:r>
              <a:rPr lang="ru-RU" sz="2000" dirty="0" smtClean="0"/>
              <a:t> </a:t>
            </a:r>
            <a:r>
              <a:rPr lang="ru-RU" sz="2000" dirty="0">
                <a:solidFill>
                  <a:srgbClr val="0070C0"/>
                </a:solidFill>
              </a:rPr>
              <a:t>Чтобы трудовая деятельность детей способствовала формированию практической стороны трудолюбия необходимо методически правильно организовать её.                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dirty="0" smtClean="0">
                <a:solidFill>
                  <a:srgbClr val="0070C0"/>
                </a:solidFill>
              </a:rPr>
              <a:t>  </a:t>
            </a:r>
            <a:r>
              <a:rPr lang="ru-RU" sz="2000" dirty="0">
                <a:solidFill>
                  <a:srgbClr val="0070C0"/>
                </a:solidFill>
              </a:rPr>
              <a:t>А именно: 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А</a:t>
            </a:r>
            <a:r>
              <a:rPr lang="ru-RU" sz="2000" dirty="0">
                <a:solidFill>
                  <a:srgbClr val="7030A0"/>
                </a:solidFill>
              </a:rPr>
              <a:t>) В процессе воспитания педагогам следует не только заботиться о подборе объектов труда, но и тщательно продумать систему его организации с тем, чтобы он носил регулирующий характер. С этой точки зрения нужно планировать трудовую деятельность таким образом, чтобы наряду с более или менее постоянной работой воспитанники систематически занимались благоустройством участка, планировали свою трудовую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22639090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12" y="971600"/>
            <a:ext cx="51125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Б) При организации труда нужно четко определять те задачи, которые должны решать дети, а так же разъяснять их общественное  и нравственное значение. Все это должно быть кратко и тактично, без лишних призывов.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В) Существенно, важным, является определение порядка выполнения намеченного труда, распределение обязанностей между воспитанниками, выделение ответственных за отдельные участки работы и определение формы поведения результатов ее выполнения. Г) Большое значение имеет руководство самим процессом труда и оказание помощи воспитанникам в овладении более рациональными способами ее выполнения. Воспитателю надо быть внимательным и следить, кто испытывает затруднения, кому нужна помощь. </a:t>
            </a:r>
          </a:p>
        </p:txBody>
      </p:sp>
    </p:spTree>
    <p:extLst>
      <p:ext uri="{BB962C8B-B14F-4D97-AF65-F5344CB8AC3E}">
        <p14:creationId xmlns:p14="http://schemas.microsoft.com/office/powerpoint/2010/main" val="37321231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0728" y="611560"/>
            <a:ext cx="4896544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ВОСПИТЫВАТЬ ПРИВЫЧКУ К ТРУДУ – ЭТО ХЛОПОТНОЕ ДЕЛО?» </a:t>
            </a:r>
            <a:r>
              <a:rPr lang="ru-RU" sz="2000" b="1" dirty="0"/>
              <a:t>  </a:t>
            </a:r>
            <a:r>
              <a:rPr lang="ru-RU" sz="2000" b="1" dirty="0" smtClean="0"/>
              <a:t> 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Действительно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, приучить ребёнка к труду сложно, здесь не стоит ждать быстрых результатов. Любовь к труду воспитывается только в труде, а всякий труд связан с преодолением трудностей, с усилием, усталостью и напряжением. И начинать надо очень рано – с самообслуживания. Сколько нужно на первых порах терпения взрослому, чтобы привить ребёнку какие-то навыки. И так изо дня в день, пока ребёнок не доведёт навык до автоматизма. А с возрастом сфера самообслуживания растёт, педагоги начинают приучать ребёнка выполнять любую домашнюю работу</a:t>
            </a:r>
          </a:p>
        </p:txBody>
      </p:sp>
    </p:spTree>
    <p:extLst>
      <p:ext uri="{BB962C8B-B14F-4D97-AF65-F5344CB8AC3E}">
        <p14:creationId xmlns:p14="http://schemas.microsoft.com/office/powerpoint/2010/main" val="14451305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047" y="899592"/>
            <a:ext cx="574428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А). Самообслуживание. </a:t>
            </a:r>
            <a:r>
              <a:rPr lang="ru-RU" sz="1600" dirty="0">
                <a:solidFill>
                  <a:srgbClr val="7030A0"/>
                </a:solidFill>
              </a:rPr>
              <a:t>Одним из самых важных направлений воспитания ребенка является формирования навыков самообслуживания. Навыки и умения самообслуживания прививаются воспитанникам с самого раннего возраста. Привитие навыков и умений самообслуживания у детей в младшем возрасте происходит путем проведения с ними различных игровых упражнений во время раздевания, одевания, приема пищи и соблюдения, элементарных правил личной гигиены (мытье рук, пользование носовым платком и т. п.). В процессе одевания и раздевания особое внимание направленно на последовательность действий. При обучении воспитанников культурно-гигиеническим навыкам очень важно учитывать их психологические особенности. Особенности восприятия, памяти и мыслительной деятельности требуют от педагога сдержанности, терпения, порой и многократного повторения одного упражнения. Поэтому педагог должен строить общение с ребенком на доступном для него языке. Очень важным является создание благоприятной атмосферы во время занятия . Наряду с этим, при гигиеническом обучении у ребенка должен формироваться мотив к оздоровительной деятельности на основе потребности в сохранении и укреплении здоровья. Это, в свою очередь будет способствовать постановке значимых целей и определению путей их достижения. Овладение навыками самообслуживания напрямую влияет на самооценку ребенка, является важным шаг</a:t>
            </a:r>
            <a:r>
              <a:rPr lang="ru-RU" sz="1600" dirty="0"/>
              <a:t>ом </a:t>
            </a:r>
            <a:r>
              <a:rPr lang="ru-RU" sz="1600" dirty="0">
                <a:solidFill>
                  <a:srgbClr val="7030A0"/>
                </a:solidFill>
              </a:rPr>
              <a:t>на пути его к независимости. </a:t>
            </a:r>
          </a:p>
        </p:txBody>
      </p:sp>
    </p:spTree>
    <p:extLst>
      <p:ext uri="{BB962C8B-B14F-4D97-AF65-F5344CB8AC3E}">
        <p14:creationId xmlns:p14="http://schemas.microsoft.com/office/powerpoint/2010/main" val="312712726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SC_MS_RU_RU_8March_Pink_2007v_Russia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DE88507-060B-42D1-89C8-39E512EFE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MSC_MS_RU_RU_8March_Pink_2007v_Russia</Template>
  <TotalTime>0</TotalTime>
  <Words>1821</Words>
  <Application>Microsoft Office PowerPoint</Application>
  <PresentationFormat>Экран (4:3)</PresentationFormat>
  <Paragraphs>47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Bookman Old Style</vt:lpstr>
      <vt:lpstr>Calibri</vt:lpstr>
      <vt:lpstr>Segoe Script</vt:lpstr>
      <vt:lpstr>Segoe UI</vt:lpstr>
      <vt:lpstr>Segoe UI Black</vt:lpstr>
      <vt:lpstr>MSC_MS_RU_RU_8March_Pink_2007v_Russia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Шаблон оформления к 8 Марта</dc:description>
  <cp:lastModifiedBy/>
  <cp:revision>1</cp:revision>
  <dcterms:created xsi:type="dcterms:W3CDTF">2016-01-10T07:30:25Z</dcterms:created>
  <dcterms:modified xsi:type="dcterms:W3CDTF">2020-02-20T09:33:32Z</dcterms:modified>
  <cp:category>Шаблон оформления к 8 Марта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TC103516769990</vt:lpwstr>
  </property>
</Properties>
</file>