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58" r:id="rId4"/>
    <p:sldId id="275" r:id="rId5"/>
    <p:sldId id="263" r:id="rId6"/>
    <p:sldId id="265" r:id="rId7"/>
    <p:sldId id="274" r:id="rId8"/>
    <p:sldId id="268" r:id="rId9"/>
    <p:sldId id="270" r:id="rId10"/>
    <p:sldId id="269" r:id="rId11"/>
    <p:sldId id="266" r:id="rId12"/>
    <p:sldId id="267" r:id="rId13"/>
    <p:sldId id="271" r:id="rId14"/>
    <p:sldId id="264" r:id="rId15"/>
    <p:sldId id="272" r:id="rId16"/>
    <p:sldId id="273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CC0000"/>
    <a:srgbClr val="006600"/>
    <a:srgbClr val="000066"/>
    <a:srgbClr val="660033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932" autoAdjust="0"/>
    <p:restoredTop sz="94660"/>
  </p:normalViewPr>
  <p:slideViewPr>
    <p:cSldViewPr>
      <p:cViewPr varScale="1">
        <p:scale>
          <a:sx n="68" d="100"/>
          <a:sy n="68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45525-B66E-4222-A6E3-246F6A7103CF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43FD8-3D73-4A1F-9639-9B90A94199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580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Cambria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143FD8-3D73-4A1F-9639-9B90A941990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91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6A9F-FEFF-4CC7-8C8C-9C8F32AD3B1E}" type="datetimeFigureOut">
              <a:rPr lang="ru-RU" smtClean="0"/>
              <a:pPr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w3e4589.png"/>
          <p:cNvPicPr>
            <a:picLocks noChangeAspect="1"/>
          </p:cNvPicPr>
          <p:nvPr/>
        </p:nvPicPr>
        <p:blipFill>
          <a:blip r:embed="rId2" cstate="print"/>
          <a:srcRect l="4041" r="1750"/>
          <a:stretch>
            <a:fillRect/>
          </a:stretch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7553" y="2696791"/>
            <a:ext cx="9108504" cy="4161209"/>
            <a:chOff x="972304" y="1834893"/>
            <a:chExt cx="7199391" cy="31882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Мыши с книжкой - книг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517">
              <a:off x="2267744" y="1916832"/>
              <a:ext cx="4376937" cy="3041910"/>
            </a:xfrm>
            <a:prstGeom prst="rect">
              <a:avLst/>
            </a:prstGeom>
          </p:spPr>
        </p:pic>
        <p:pic>
          <p:nvPicPr>
            <p:cNvPr id="4" name="Рисунок 3" descr="Мыши без книжки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2304" y="1834893"/>
              <a:ext cx="7199391" cy="3188214"/>
            </a:xfrm>
            <a:prstGeom prst="rect">
              <a:avLst/>
            </a:prstGeom>
          </p:spPr>
        </p:pic>
      </p:grpSp>
      <p:pic>
        <p:nvPicPr>
          <p:cNvPr id="2050" name="Picture 2" descr="D:\Мои документы\er6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0"/>
            <a:ext cx="2699792" cy="280124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3968" y="4054120"/>
            <a:ext cx="259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Яр Мария Сёйчивна</a:t>
            </a:r>
            <a:endParaRPr lang="uk-U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548680"/>
            <a:ext cx="61206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FF0000"/>
                </a:solidFill>
                <a:latin typeface="PT Astra Serif"/>
                <a:ea typeface="Times New Roman" panose="02020603050405020304" pitchFamily="18" charset="0"/>
              </a:rPr>
              <a:t>Муниципальное бюджетное дошкольное образовательное учреждение детский сад «Звёздочка</a:t>
            </a:r>
            <a:r>
              <a:rPr lang="ru-RU" sz="2000" b="1" i="1" dirty="0" smtClean="0">
                <a:solidFill>
                  <a:srgbClr val="FF0000"/>
                </a:solidFill>
                <a:latin typeface="PT Astra Serif"/>
                <a:ea typeface="Times New Roman" panose="02020603050405020304" pitchFamily="18" charset="0"/>
              </a:rPr>
              <a:t>»</a:t>
            </a:r>
          </a:p>
          <a:p>
            <a:pPr lvl="0" algn="ctr"/>
            <a:endParaRPr lang="ru-RU" sz="2000" b="1" i="1" dirty="0">
              <a:solidFill>
                <a:srgbClr val="FF0000"/>
              </a:solidFill>
              <a:latin typeface="PT Astra Serif"/>
              <a:ea typeface="Times New Roman" panose="02020603050405020304" pitchFamily="18" charset="0"/>
            </a:endParaRPr>
          </a:p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PT Astra Serif"/>
                <a:ea typeface="Times New Roman" panose="02020603050405020304" pitchFamily="18" charset="0"/>
              </a:rPr>
              <a:t>Портфолио  к конкурсу Воспитатель года – </a:t>
            </a:r>
            <a:r>
              <a:rPr lang="ru-RU" sz="2000" b="1" i="1" dirty="0" smtClean="0">
                <a:solidFill>
                  <a:srgbClr val="002060"/>
                </a:solidFill>
                <a:latin typeface="PT Astra Serif"/>
                <a:ea typeface="Times New Roman" panose="02020603050405020304" pitchFamily="18" charset="0"/>
              </a:rPr>
              <a:t>2022</a:t>
            </a:r>
            <a:endParaRPr lang="ru-RU" sz="2000" b="1" i="1" dirty="0">
              <a:solidFill>
                <a:srgbClr val="002060"/>
              </a:solidFill>
              <a:latin typeface="PT Astra Serif"/>
              <a:ea typeface="Times New Roman" panose="02020603050405020304" pitchFamily="18" charset="0"/>
            </a:endParaRPr>
          </a:p>
          <a:p>
            <a:pPr lvl="0" algn="ctr"/>
            <a:endParaRPr lang="ru-RU" sz="2000" b="1" i="1" dirty="0">
              <a:solidFill>
                <a:srgbClr val="FF0000"/>
              </a:solidFill>
              <a:latin typeface="PT Astra Serif"/>
              <a:ea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4833" y="3661129"/>
            <a:ext cx="1839541" cy="183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0801" y="0"/>
            <a:ext cx="1215256" cy="117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8003232" cy="2304256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Технология музыкального воздействия используется для снятия напряжения, повышения эмоционального настроя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Технология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воздействия цветом, где правильно подобранные цвета снимают напряжения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</a:p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Технология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коррекции поведения в малых группах, где дети подобраны с разными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проблемами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Технология </a:t>
            </a:r>
            <a:r>
              <a:rPr lang="ru-RU" dirty="0" err="1" smtClean="0">
                <a:solidFill>
                  <a:srgbClr val="002060"/>
                </a:solidFill>
                <a:latin typeface="Cambria" pitchFamily="18" charset="0"/>
              </a:rPr>
              <a:t>квест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-игра.</a:t>
            </a:r>
            <a:endParaRPr lang="ru-RU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838" y="2420888"/>
            <a:ext cx="4379785" cy="32891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1722" y="2708920"/>
            <a:ext cx="3569375" cy="1781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82967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Cambria" pitchFamily="18" charset="0"/>
              </a:rPr>
              <a:t>Курсы повышения </a:t>
            </a:r>
            <a:r>
              <a:rPr lang="ru-RU" sz="2800" b="1" dirty="0" smtClean="0">
                <a:solidFill>
                  <a:srgbClr val="FF0000"/>
                </a:solidFill>
                <a:latin typeface="Cambria" pitchFamily="18" charset="0"/>
              </a:rPr>
              <a:t>квалификации</a:t>
            </a:r>
            <a:endParaRPr lang="uk-UA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539552" y="1196752"/>
            <a:ext cx="7920880" cy="4958011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ambria" pitchFamily="18" charset="0"/>
              </a:rPr>
              <a:t> «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Организация образовательной деятельности для детей дошкольного возраста с ОВЗ в условиях реализации ФГОС ДО» в объеме 72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часов.</a:t>
            </a:r>
          </a:p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«Организация дошкольного образования в условиях кочевья. Предшкольная подготовка» в объеме 16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часов.</a:t>
            </a:r>
          </a:p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«Пожарно-технический минимум для должностных лиц, ответственных за обеспечение пожарной безопасности в образовательных организациях» в объеме 16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часов.</a:t>
            </a:r>
          </a:p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«Подготовка детей к школе в дошкольных образовательных организациях с учетом требований ФГОС ДО» в объеме 144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часов.</a:t>
            </a:r>
          </a:p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«Развитие познавательной активности детей в процессе экспериментирования с изобразительными материалами» в объеме 8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часов.</a:t>
            </a:r>
          </a:p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«Ключевые аспекты проектирования рабочей программы воспитания и календарного плана воспитательной работы в образовательной работы в образовательных организациях, реализующих программы дошкольного образования» в объеме 72 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часа.</a:t>
            </a:r>
          </a:p>
          <a:p>
            <a:endParaRPr lang="ru-RU" sz="16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58239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88032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lang="ru-RU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lang="ru-RU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lang="ru-RU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4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Мои </a:t>
            </a:r>
            <a:r>
              <a:rPr lang="ru-RU" sz="4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достижения</a:t>
            </a:r>
            <a:r>
              <a:rPr lang="ru-RU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/>
            </a:r>
            <a:br>
              <a:rPr lang="ru-RU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r>
              <a:rPr lang="ru-RU" sz="2200" dirty="0">
                <a:solidFill>
                  <a:srgbClr val="002060"/>
                </a:solidFill>
                <a:latin typeface="Cambria" pitchFamily="18" charset="0"/>
                <a:ea typeface="+mn-ea"/>
                <a:cs typeface="+mn-cs"/>
              </a:rPr>
              <a:t>Работая в детском саду, невозможно сидеть на месте. Из года в год появляются новые методы и приемы работы и не хочется отставать от них. Прохождение курсов, вебинаров, участие в различных конкурсах и семинарах – один из видов самосовершенствования.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Cambria" pitchFamily="18" charset="0"/>
                <a:ea typeface="+mn-ea"/>
                <a:cs typeface="+mn-cs"/>
              </a:rPr>
            </a:br>
            <a:endParaRPr lang="uk-UA" sz="5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88388">
            <a:off x="775616" y="2223324"/>
            <a:ext cx="2035968" cy="1440160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4004">
            <a:off x="2901035" y="2179085"/>
            <a:ext cx="1890371" cy="1503069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32579">
            <a:off x="4786743" y="2329478"/>
            <a:ext cx="1944216" cy="1352559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10792">
            <a:off x="1033735" y="3924139"/>
            <a:ext cx="2170113" cy="1511300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2453">
            <a:off x="3211894" y="4045014"/>
            <a:ext cx="2243137" cy="16589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4756">
            <a:off x="6772934" y="2297231"/>
            <a:ext cx="1913227" cy="1301853"/>
          </a:xfrm>
          <a:prstGeom prst="rect">
            <a:avLst/>
          </a:prstGeom>
          <a:ln w="28575">
            <a:solidFill>
              <a:schemeClr val="tx1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Объект 7"/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39080">
            <a:off x="5758851" y="4035475"/>
            <a:ext cx="2062064" cy="1424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58239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99" y="260647"/>
            <a:ext cx="1418853" cy="199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721" y="946915"/>
            <a:ext cx="145350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3" y="2691745"/>
            <a:ext cx="20605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1223" y="266781"/>
            <a:ext cx="158432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548" y="946915"/>
            <a:ext cx="152400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9548" y="266781"/>
            <a:ext cx="156051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067" y="3107155"/>
            <a:ext cx="1954197" cy="1324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74213"/>
            <a:ext cx="1800200" cy="26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8194" y="3264247"/>
            <a:ext cx="1658707" cy="239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913092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Достижения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воспитанников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18703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277" y="872330"/>
            <a:ext cx="19145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72330"/>
            <a:ext cx="1982831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9823" y="1484784"/>
            <a:ext cx="1728192" cy="249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5639" y="3789040"/>
            <a:ext cx="1659232" cy="241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187" y="3843857"/>
            <a:ext cx="1768853" cy="25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40238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Галерея </a:t>
            </a:r>
            <a:r>
              <a:rPr lang="uk-UA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фотографий</a:t>
            </a: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uk-UA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59128">
            <a:off x="528978" y="1434638"/>
            <a:ext cx="2437446" cy="172629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5314">
            <a:off x="6099676" y="1294133"/>
            <a:ext cx="2477167" cy="18573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142984"/>
            <a:ext cx="2790232" cy="2092126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4" descr="20210219_095922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2857488" y="3500438"/>
            <a:ext cx="3345405" cy="2509054"/>
          </a:xfrm>
          <a:prstGeom prst="rect">
            <a:avLst/>
          </a:prstGeom>
          <a:ln w="28575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Содержимое 6" descr="20210219_101739.jpg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 rot="872720">
            <a:off x="5834248" y="3431691"/>
            <a:ext cx="3114782" cy="195015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Объект 7"/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80622">
            <a:off x="354337" y="3481632"/>
            <a:ext cx="2754646" cy="206960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92005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" name="Содержимое 8" descr="20210305_101914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20926867">
            <a:off x="512029" y="886622"/>
            <a:ext cx="3429024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009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Содержимое 5" descr="20210305_102937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 rot="351848">
            <a:off x="4357686" y="500042"/>
            <a:ext cx="4038600" cy="2271713"/>
          </a:xfrm>
          <a:prstGeom prst="rect">
            <a:avLst/>
          </a:prstGeom>
          <a:ln w="38100" cap="rnd">
            <a:solidFill>
              <a:srgbClr val="FF000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Содержимое 7" descr="20210401_100625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619097" y="3143248"/>
            <a:ext cx="3821659" cy="28662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Содержимое 10" descr="20210401_113516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4572000" y="3018232"/>
            <a:ext cx="4071966" cy="30539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56144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2896">
            <a:off x="928292" y="311572"/>
            <a:ext cx="2401325" cy="340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924" y="3476527"/>
            <a:ext cx="4720580" cy="2881431"/>
          </a:xfrm>
          <a:prstGeom prst="rect">
            <a:avLst/>
          </a:prstGeom>
          <a:ln>
            <a:solidFill>
              <a:srgbClr val="00206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1523">
            <a:off x="4732766" y="357081"/>
            <a:ext cx="3714776" cy="2411100"/>
          </a:xfrm>
          <a:prstGeom prst="rect">
            <a:avLst/>
          </a:prstGeom>
          <a:ln w="28575" cap="rnd">
            <a:solidFill>
              <a:srgbClr val="000099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387045">
            <a:off x="4973565" y="2729689"/>
            <a:ext cx="2913503" cy="383183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66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456144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300553">
            <a:off x="415374" y="516452"/>
            <a:ext cx="4629038" cy="3182464"/>
          </a:xfrm>
          <a:prstGeom prst="rect">
            <a:avLst/>
          </a:prstGeom>
          <a:ln w="57150" cap="sq" cmpd="thickThin">
            <a:solidFill>
              <a:srgbClr val="00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7605">
            <a:off x="4786314" y="3071810"/>
            <a:ext cx="3929090" cy="3354343"/>
          </a:xfrm>
          <a:prstGeom prst="rect">
            <a:avLst/>
          </a:prstGeom>
          <a:ln w="5715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2500298" y="2951157"/>
            <a:ext cx="4162010" cy="39068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00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9742">
            <a:off x="5928581" y="314069"/>
            <a:ext cx="2274716" cy="341895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12613">
            <a:off x="776472" y="344568"/>
            <a:ext cx="2742410" cy="33137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600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3789040"/>
            <a:ext cx="3096344" cy="2266861"/>
          </a:xfrm>
          <a:prstGeom prst="rect">
            <a:avLst/>
          </a:prstGeom>
        </p:spPr>
      </p:pic>
      <p:pic>
        <p:nvPicPr>
          <p:cNvPr id="2" name="Рисунок 1" descr="мышонок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044624" y="4293096"/>
            <a:ext cx="3168352" cy="2689881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idx="1"/>
          </p:nvPr>
        </p:nvSpPr>
        <p:spPr>
          <a:xfrm>
            <a:off x="395288" y="692150"/>
            <a:ext cx="8229600" cy="4525963"/>
          </a:xfrm>
        </p:spPr>
        <p:txBody>
          <a:bodyPr>
            <a:normAutofit lnSpcReduction="10000"/>
          </a:bodyPr>
          <a:lstStyle/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Образование: </a:t>
            </a: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среднее специальное</a:t>
            </a:r>
            <a:endParaRPr lang="ru-RU" altLang="ru-RU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ГБПОУ ЯНАО «Ямальский многопрофильный </a:t>
            </a:r>
            <a:endParaRPr lang="ru-RU" altLang="ru-RU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колледж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г. Салехард. 2017 </a:t>
            </a: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Специальность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квалификация: «Воспитатель детей дошкольного возраста» Дошкольное </a:t>
            </a: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образование.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Занимаемая должность: </a:t>
            </a: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воспитатель.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Стаж педагогической  работы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ru-RU" altLang="ru-RU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ru-RU" altLang="ru-RU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лет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ru-RU" altLang="ru-RU" sz="2400" b="1" dirty="0">
                <a:solidFill>
                  <a:srgbClr val="0042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alt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altLang="ru-RU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 algn="just">
              <a:spcBef>
                <a:spcPts val="0"/>
              </a:spcBef>
              <a:buNone/>
              <a:defRPr/>
            </a:pPr>
            <a:endParaRPr lang="ru-RU" altLang="ru-RU" sz="1600" b="1" i="1" dirty="0">
              <a:solidFill>
                <a:srgbClr val="004200"/>
              </a:solidFill>
              <a:latin typeface="Cambria" panose="020405030504060302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4472">
            <a:off x="404748" y="553628"/>
            <a:ext cx="3942446" cy="3206410"/>
          </a:xfrm>
          <a:prstGeom prst="rect">
            <a:avLst/>
          </a:prstGeom>
          <a:noFill/>
          <a:ln w="57150">
            <a:solidFill>
              <a:srgbClr val="006600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3422024"/>
            <a:ext cx="5213485" cy="2861307"/>
          </a:xfrm>
          <a:prstGeom prst="rect">
            <a:avLst/>
          </a:prstGeom>
          <a:noFill/>
          <a:ln w="57150">
            <a:solidFill>
              <a:srgbClr val="CC0000"/>
            </a:solidFill>
            <a:prstDash val="sysDot"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67544" y="692696"/>
            <a:ext cx="8147248" cy="43819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Cambria" pitchFamily="18" charset="0"/>
              </a:rPr>
              <a:t>«Личностные характеристики педагога</a:t>
            </a:r>
            <a:r>
              <a:rPr lang="ru-RU" sz="3200" b="1" dirty="0" smtClean="0">
                <a:solidFill>
                  <a:srgbClr val="C00000"/>
                </a:solidFill>
                <a:latin typeface="Cambria" pitchFamily="18" charset="0"/>
              </a:rPr>
              <a:t>»</a:t>
            </a:r>
            <a:endParaRPr lang="ru-RU" sz="3200" b="1" dirty="0">
              <a:solidFill>
                <a:srgbClr val="C000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solidFill>
                  <a:srgbClr val="002060"/>
                </a:solidFill>
                <a:latin typeface="Cambria" pitchFamily="18" charset="0"/>
              </a:rPr>
              <a:t>Доброта, ответственность, оптимизм, терпение, энергичность, увлеченность своей работой, уважение и любовь к своим воспитанникам, профессиональная честность и порядочность</a:t>
            </a:r>
            <a:r>
              <a:rPr lang="ru-RU" sz="320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FF0000"/>
                </a:solidFill>
                <a:latin typeface="Cambria" pitchFamily="18" charset="0"/>
              </a:rPr>
              <a:t>Педагогическое кредо: </a:t>
            </a:r>
            <a:r>
              <a:rPr lang="ru-RU" sz="3200" dirty="0">
                <a:solidFill>
                  <a:srgbClr val="002060"/>
                </a:solidFill>
                <a:latin typeface="Cambria" pitchFamily="18" charset="0"/>
              </a:rPr>
              <a:t>«Сделай шаг навстречу ребенку, и он пойдет за тобой, познавая мир открытий и творчества»</a:t>
            </a:r>
          </a:p>
          <a:p>
            <a:endParaRPr lang="uk-UA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476673"/>
            <a:ext cx="8219256" cy="432048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Главная </a:t>
            </a:r>
            <a:r>
              <a:rPr lang="ru-RU" b="1" dirty="0">
                <a:solidFill>
                  <a:srgbClr val="FF0000"/>
                </a:solidFill>
                <a:latin typeface="Cambria" pitchFamily="18" charset="0"/>
              </a:rPr>
              <a:t>цель моей работы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Сохранение и укрепление психологического здоровья детей и гармоничное развитие воспитанников в условиях дошкольного образовательного учреждения. Совместно с педагогическим коллективом мы стремимся, чтобы каждый ребенок вырос веселым и активным, самостоятельным и доброжелательным, помогающим и любознательным, инициативным и уверенным в себе, открытым и сопереживающим, познающим себя и окружающий мир не только разумом, но и чувствами и интуицией.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912211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67544" y="332656"/>
            <a:ext cx="5598876" cy="5361459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C00000"/>
                </a:solidFill>
                <a:latin typeface="Cambria" pitchFamily="18" charset="0"/>
              </a:rPr>
              <a:t>Основной принцип работы:</a:t>
            </a:r>
            <a:endParaRPr lang="ru-RU" sz="6000" dirty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Не быть назойливой: у каждого свой мир интересов и увлечений;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Детям больше самостоятельности и права выбора;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Не развлекательность, а занимательность и увлечение как основа эмоционального тона занятия;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Уметь вставать на позицию ребенка, видеть в нем личность, индивидуальность;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Помогать ребенку, быть социально значимым и успешным;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Предоставляешь требования к воспитанникам, проверь, соответствуешь ли им сам;</a:t>
            </a:r>
          </a:p>
          <a:p>
            <a:pPr algn="ctr"/>
            <a:r>
              <a:rPr lang="ru-RU" sz="6000" dirty="0">
                <a:solidFill>
                  <a:srgbClr val="002060"/>
                </a:solidFill>
                <a:latin typeface="Cambria" pitchFamily="18" charset="0"/>
              </a:rPr>
              <a:t>Все новое – это интересно!</a:t>
            </a:r>
          </a:p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60271"/>
            <a:ext cx="2195736" cy="27940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491" y="3924471"/>
            <a:ext cx="2796877" cy="1819051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839859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67544" y="692696"/>
            <a:ext cx="8147248" cy="438194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Cambria" pitchFamily="18" charset="0"/>
              </a:rPr>
              <a:t>«Мои приоритетные задачи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»</a:t>
            </a:r>
            <a:endParaRPr lang="ru-RU" dirty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Создание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комфортных, благоприятных психолого-педагогических условий для максимального развития каждого ребенка.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Изучение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склонностей, интересов, наклонностей и имеющихся талантов и дарований.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Формирование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приёмов умственной деятельности, творческого и вариативного мышления на основе овладения детьми количественными отношениями предметов и явлений окружающего мира.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mbria" pitchFamily="18" charset="0"/>
              </a:rPr>
              <a:t>Осуществление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</a:rPr>
              <a:t>необходимой помощи воспитанникам в изучении и практическом применении знаний, полученных в детском саду.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219354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Публикация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материалов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 </a:t>
            </a:r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сайте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детского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сада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«</a:t>
            </a:r>
            <a:r>
              <a:rPr lang="uk-UA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Звёздочка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»</a:t>
            </a:r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/>
            </a:r>
            <a:b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</a:b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91264" cy="3412976"/>
          </a:xfrm>
        </p:spPr>
        <p:txBody>
          <a:bodyPr>
            <a:normAutofit fontScale="92500" lnSpcReduction="10000"/>
          </a:bodyPr>
          <a:lstStyle/>
          <a:p>
            <a:pPr marL="800100" indent="-457200" algn="just">
              <a:lnSpc>
                <a:spcPct val="115000"/>
              </a:lnSpc>
            </a:pP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Картотека 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«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Квест-игры  для детей</a:t>
            </a:r>
            <a:r>
              <a:rPr lang="ru-RU" sz="2000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младшего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дошкольного возраста». </a:t>
            </a:r>
            <a:endParaRPr lang="ru-RU" dirty="0" smtClean="0">
              <a:solidFill>
                <a:srgbClr val="002060"/>
              </a:solidFill>
              <a:latin typeface="Cambria" pitchFamily="18" charset="0"/>
              <a:ea typeface="Times New Roman"/>
              <a:cs typeface="Times New Roman"/>
            </a:endParaRPr>
          </a:p>
          <a:p>
            <a:pPr marL="800100" indent="-457200"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Картотека  «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Квест-игры  для детей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старшего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дошкольного возраста». </a:t>
            </a:r>
            <a:endParaRPr lang="ru-RU" dirty="0" smtClean="0">
              <a:solidFill>
                <a:srgbClr val="002060"/>
              </a:solidFill>
              <a:latin typeface="Cambria" pitchFamily="18" charset="0"/>
              <a:ea typeface="Times New Roman"/>
              <a:cs typeface="Times New Roman"/>
            </a:endParaRPr>
          </a:p>
          <a:p>
            <a:pPr marL="800100" indent="-457200"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Консультация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для 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педагогов «Как </a:t>
            </a:r>
            <a:r>
              <a:rPr lang="ru-RU" dirty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провести квест-игру в ДОУ</a:t>
            </a: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?»</a:t>
            </a:r>
          </a:p>
          <a:p>
            <a:pPr marL="800100" indent="-457200" algn="just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Cambria" pitchFamily="18" charset="0"/>
                <a:ea typeface="Times New Roman"/>
                <a:cs typeface="Times New Roman"/>
              </a:rPr>
              <a:t>Презентация «Что такое квест?»</a:t>
            </a: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63246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17" name="Объект 16"/>
          <p:cNvSpPr>
            <a:spLocks noGrp="1"/>
          </p:cNvSpPr>
          <p:nvPr>
            <p:ph sz="half" idx="1"/>
          </p:nvPr>
        </p:nvSpPr>
        <p:spPr>
          <a:xfrm>
            <a:off x="467544" y="620689"/>
            <a:ext cx="8507288" cy="3168352"/>
          </a:xfrm>
        </p:spPr>
        <p:txBody>
          <a:bodyPr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altLang="ru-RU" sz="2000" b="1" kern="0" dirty="0">
                <a:solidFill>
                  <a:srgbClr val="FF0000"/>
                </a:solidFill>
                <a:latin typeface="Cambria" panose="02040503050406030204" pitchFamily="18" charset="0"/>
                <a:cs typeface="Times New Roman"/>
              </a:rPr>
              <a:t>Знание и применение современных </a:t>
            </a:r>
            <a:r>
              <a:rPr lang="ru-RU" altLang="ru-RU" sz="2000" b="1" kern="0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/>
              </a:rPr>
              <a:t>технологий</a:t>
            </a:r>
            <a:endParaRPr lang="ru-RU" sz="2000" dirty="0" smtClean="0">
              <a:latin typeface="Cambri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В совей педагогической деятельности систематически использую инновационные  технологии в соответствии с ФГОС ДО:</a:t>
            </a: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Проведение </a:t>
            </a:r>
            <a:r>
              <a:rPr lang="ru-RU" sz="2000" dirty="0">
                <a:solidFill>
                  <a:srgbClr val="0070C0"/>
                </a:solidFill>
                <a:latin typeface="Cambria" pitchFamily="18" charset="0"/>
              </a:rPr>
              <a:t>занятий,  мероприятий, праздников и развлечений  с помощью ИКТ</a:t>
            </a: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.</a:t>
            </a:r>
            <a:endParaRPr lang="ru-RU" sz="2000" dirty="0">
              <a:solidFill>
                <a:srgbClr val="0070C0"/>
              </a:solidFill>
              <a:latin typeface="Cambria" pitchFamily="18" charset="0"/>
            </a:endParaRPr>
          </a:p>
          <a:p>
            <a:pPr>
              <a:spcBef>
                <a:spcPts val="0"/>
              </a:spcBef>
            </a:pP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Проектная </a:t>
            </a:r>
            <a:r>
              <a:rPr lang="ru-RU" sz="2000" dirty="0">
                <a:solidFill>
                  <a:srgbClr val="0070C0"/>
                </a:solidFill>
                <a:latin typeface="Cambria" pitchFamily="18" charset="0"/>
              </a:rPr>
              <a:t>деятельность начинается с младшей группы, где на первых порах помогают родители и воспитатели, а затем самостоятельно</a:t>
            </a:r>
            <a:r>
              <a:rPr lang="ru-RU" sz="2000" dirty="0" smtClean="0">
                <a:solidFill>
                  <a:srgbClr val="0070C0"/>
                </a:solidFill>
                <a:latin typeface="Cambria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rgbClr val="0070C0"/>
                </a:solidFill>
                <a:latin typeface="Cambria" pitchFamily="18" charset="0"/>
              </a:rPr>
              <a:t>Исследовательская деятельность с младшей группы, где дети действительно увлечены итогом эксперимента, а также предполагают результат.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rgbClr val="0070C0"/>
              </a:solidFill>
              <a:latin typeface="Cambri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rgbClr val="0070C0"/>
              </a:solidFill>
              <a:latin typeface="Cambri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latin typeface="Cambria" pitchFamily="18" charset="0"/>
              </a:rPr>
              <a:t> </a:t>
            </a:r>
            <a:endParaRPr lang="ru-RU" sz="2000" dirty="0">
              <a:latin typeface="Cambria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4071" y="4044105"/>
            <a:ext cx="2987824" cy="2211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00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36941"/>
            <a:ext cx="3174376" cy="2380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4105"/>
            <a:ext cx="2740967" cy="2055187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80222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4130020"/>
            <a:ext cx="2339752" cy="272798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8435280" cy="295232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Технология «ТРИЗ» - набор методов решения  задачи, поставленными как детьми, так и воспитателем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Технология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предметно - развивающей среды, где используются  в системе объекты деятельности ребенка, функционально - моделирующие содержание развития духовного и физического облика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Игровая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технология позволяет ребенку быть лично причастному к действию, дает возможность «прожить» в реально жизненных условиях</a:t>
            </a:r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.</a:t>
            </a:r>
            <a:endParaRPr lang="ru-RU" sz="1800" dirty="0">
              <a:solidFill>
                <a:srgbClr val="002060"/>
              </a:solidFill>
              <a:latin typeface="Cambria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Cambria" pitchFamily="18" charset="0"/>
              </a:rPr>
              <a:t>Технология </a:t>
            </a:r>
            <a:r>
              <a:rPr lang="ru-RU" sz="1800" dirty="0">
                <a:solidFill>
                  <a:srgbClr val="002060"/>
                </a:solidFill>
                <a:latin typeface="Cambria" pitchFamily="18" charset="0"/>
              </a:rPr>
              <a:t>воздействия через сказки. Дети учатся составлять  словесные образы, вспоминают  старые и придумывают новые образы, увеличивают свой образный репертуар и внутренний мир ребенка становится богаче и интереснее.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287" y="4130943"/>
            <a:ext cx="2530475" cy="1674322"/>
          </a:xfrm>
          <a:prstGeom prst="rect">
            <a:avLst/>
          </a:prstGeom>
          <a:ln w="28575">
            <a:solidFill>
              <a:srgbClr val="FF0000"/>
            </a:solidFill>
            <a:miter lim="800000"/>
            <a:headEnd/>
            <a:tailEnd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71008"/>
            <a:ext cx="2791650" cy="2356297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446" y="4130943"/>
            <a:ext cx="2605323" cy="16743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50294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0bd3158ee7fed2d8fe9538fec7daf2dd03b2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632</Words>
  <Application>Microsoft Office PowerPoint</Application>
  <PresentationFormat>Экран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Публикация материалов на сайте детского сада «Звёздочка» </vt:lpstr>
      <vt:lpstr>Слайд 8</vt:lpstr>
      <vt:lpstr>Слайд 9</vt:lpstr>
      <vt:lpstr>Слайд 10</vt:lpstr>
      <vt:lpstr> Курсы повышения квалификации</vt:lpstr>
      <vt:lpstr>   Мои достижения Работая в детском саду, невозможно сидеть на месте. Из года в год появляются новые методы и приемы работы и не хочется отставать от них. Прохождение курсов, вебинаров, участие в различных конкурсах и семинарах – один из видов самосовершенствования. </vt:lpstr>
      <vt:lpstr>Слайд 13</vt:lpstr>
      <vt:lpstr>Достижения воспитанников </vt:lpstr>
      <vt:lpstr> Галерея фотографий  </vt:lpstr>
      <vt:lpstr>  </vt:lpstr>
      <vt:lpstr>   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Звездочка</cp:lastModifiedBy>
  <cp:revision>45</cp:revision>
  <dcterms:created xsi:type="dcterms:W3CDTF">2014-06-17T14:04:23Z</dcterms:created>
  <dcterms:modified xsi:type="dcterms:W3CDTF">2022-01-17T06:39:51Z</dcterms:modified>
</cp:coreProperties>
</file>