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378" r:id="rId3"/>
    <p:sldId id="369" r:id="rId4"/>
    <p:sldId id="434" r:id="rId5"/>
    <p:sldId id="435" r:id="rId6"/>
    <p:sldId id="440" r:id="rId7"/>
    <p:sldId id="489" r:id="rId8"/>
    <p:sldId id="490" r:id="rId9"/>
    <p:sldId id="491" r:id="rId10"/>
    <p:sldId id="492" r:id="rId11"/>
    <p:sldId id="493" r:id="rId12"/>
    <p:sldId id="494" r:id="rId13"/>
    <p:sldId id="495" r:id="rId14"/>
    <p:sldId id="441" r:id="rId15"/>
    <p:sldId id="436" r:id="rId16"/>
    <p:sldId id="456" r:id="rId17"/>
    <p:sldId id="457" r:id="rId18"/>
    <p:sldId id="443" r:id="rId19"/>
    <p:sldId id="451" r:id="rId20"/>
    <p:sldId id="452" r:id="rId21"/>
    <p:sldId id="453" r:id="rId22"/>
    <p:sldId id="444" r:id="rId23"/>
    <p:sldId id="458" r:id="rId24"/>
    <p:sldId id="454" r:id="rId25"/>
    <p:sldId id="455" r:id="rId26"/>
    <p:sldId id="459" r:id="rId27"/>
    <p:sldId id="460" r:id="rId28"/>
    <p:sldId id="461" r:id="rId29"/>
    <p:sldId id="462" r:id="rId30"/>
    <p:sldId id="463" r:id="rId31"/>
    <p:sldId id="464" r:id="rId32"/>
    <p:sldId id="445" r:id="rId33"/>
    <p:sldId id="465" r:id="rId34"/>
    <p:sldId id="466" r:id="rId35"/>
    <p:sldId id="469" r:id="rId36"/>
    <p:sldId id="467" r:id="rId37"/>
    <p:sldId id="470" r:id="rId38"/>
    <p:sldId id="471" r:id="rId39"/>
    <p:sldId id="472" r:id="rId40"/>
    <p:sldId id="468" r:id="rId41"/>
    <p:sldId id="474" r:id="rId42"/>
    <p:sldId id="475" r:id="rId43"/>
    <p:sldId id="476" r:id="rId44"/>
    <p:sldId id="473" r:id="rId45"/>
    <p:sldId id="478" r:id="rId46"/>
    <p:sldId id="479" r:id="rId47"/>
    <p:sldId id="477" r:id="rId48"/>
    <p:sldId id="484" r:id="rId49"/>
    <p:sldId id="485" r:id="rId50"/>
    <p:sldId id="486" r:id="rId51"/>
    <p:sldId id="487" r:id="rId52"/>
    <p:sldId id="488" r:id="rId53"/>
    <p:sldId id="450" r:id="rId54"/>
    <p:sldId id="438" r:id="rId55"/>
    <p:sldId id="480" r:id="rId56"/>
    <p:sldId id="481" r:id="rId57"/>
    <p:sldId id="482" r:id="rId58"/>
    <p:sldId id="483" r:id="rId59"/>
    <p:sldId id="496" r:id="rId60"/>
    <p:sldId id="498" r:id="rId61"/>
    <p:sldId id="499" r:id="rId62"/>
    <p:sldId id="500" r:id="rId6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412EE-75B5-4789-BEFE-E64516B008C7}" type="datetimeFigureOut">
              <a:rPr lang="ru-RU" smtClean="0"/>
              <a:pPr/>
              <a:t>20.02.2018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3F08A-FBB5-40C6-A6A3-07EEABE201EE}" type="slidenum">
              <a:rPr lang="ru-RU" smtClean="0"/>
              <a:pPr/>
              <a:t>‹#›</a:t>
            </a:fld>
            <a:endParaRPr lang="ru-RU"/>
          </a:p>
        </p:txBody>
      </p:sp>
    </p:spTree>
    <p:extLst>
      <p:ext uri="{BB962C8B-B14F-4D97-AF65-F5344CB8AC3E}">
        <p14:creationId xmlns:p14="http://schemas.microsoft.com/office/powerpoint/2010/main" xmlns="" val="3558885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a:t>
            </a:fld>
            <a:endParaRPr lang="ru-RU"/>
          </a:p>
        </p:txBody>
      </p:sp>
    </p:spTree>
    <p:extLst>
      <p:ext uri="{BB962C8B-B14F-4D97-AF65-F5344CB8AC3E}">
        <p14:creationId xmlns:p14="http://schemas.microsoft.com/office/powerpoint/2010/main" xmlns="" val="1756956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12</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13</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15</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16</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17</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18</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19</a:t>
            </a:fld>
            <a:endParaRPr lang="ru-RU"/>
          </a:p>
        </p:txBody>
      </p:sp>
    </p:spTree>
    <p:extLst>
      <p:ext uri="{BB962C8B-B14F-4D97-AF65-F5344CB8AC3E}">
        <p14:creationId xmlns:p14="http://schemas.microsoft.com/office/powerpoint/2010/main" xmlns="" val="109271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20</a:t>
            </a:fld>
            <a:endParaRPr lang="ru-RU"/>
          </a:p>
        </p:txBody>
      </p:sp>
    </p:spTree>
    <p:extLst>
      <p:ext uri="{BB962C8B-B14F-4D97-AF65-F5344CB8AC3E}">
        <p14:creationId xmlns:p14="http://schemas.microsoft.com/office/powerpoint/2010/main" xmlns="" val="109271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21</a:t>
            </a:fld>
            <a:endParaRPr lang="ru-RU"/>
          </a:p>
        </p:txBody>
      </p:sp>
    </p:spTree>
    <p:extLst>
      <p:ext uri="{BB962C8B-B14F-4D97-AF65-F5344CB8AC3E}">
        <p14:creationId xmlns:p14="http://schemas.microsoft.com/office/powerpoint/2010/main" xmlns="" val="109271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22</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23</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24</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25</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26</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27</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28</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29</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30</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31</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33</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34</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35</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36</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37</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38</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39</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40</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41</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42</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43</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6</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44</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45</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46</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47</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48</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49</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50</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51</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52</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54</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7</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55</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56</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57</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58</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59</a:t>
            </a:fld>
            <a:endParaRPr lang="ru-RU"/>
          </a:p>
        </p:txBody>
      </p:sp>
    </p:spTree>
    <p:extLst>
      <p:ext uri="{BB962C8B-B14F-4D97-AF65-F5344CB8AC3E}">
        <p14:creationId xmlns:p14="http://schemas.microsoft.com/office/powerpoint/2010/main" xmlns="" val="41966904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60</a:t>
            </a:fld>
            <a:endParaRPr lang="ru-RU"/>
          </a:p>
        </p:txBody>
      </p:sp>
    </p:spTree>
    <p:extLst>
      <p:ext uri="{BB962C8B-B14F-4D97-AF65-F5344CB8AC3E}">
        <p14:creationId xmlns:p14="http://schemas.microsoft.com/office/powerpoint/2010/main" xmlns="" val="30325019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61</a:t>
            </a:fld>
            <a:endParaRPr lang="ru-RU"/>
          </a:p>
        </p:txBody>
      </p:sp>
    </p:spTree>
    <p:extLst>
      <p:ext uri="{BB962C8B-B14F-4D97-AF65-F5344CB8AC3E}">
        <p14:creationId xmlns:p14="http://schemas.microsoft.com/office/powerpoint/2010/main" xmlns="" val="4921817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62</a:t>
            </a:fld>
            <a:endParaRPr lang="ru-RU"/>
          </a:p>
        </p:txBody>
      </p:sp>
    </p:spTree>
    <p:extLst>
      <p:ext uri="{BB962C8B-B14F-4D97-AF65-F5344CB8AC3E}">
        <p14:creationId xmlns:p14="http://schemas.microsoft.com/office/powerpoint/2010/main" xmlns="" val="492181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8</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9</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10</a:t>
            </a:fld>
            <a:endParaRPr lang="ru-RU"/>
          </a:p>
        </p:txBody>
      </p:sp>
    </p:spTree>
    <p:extLst>
      <p:ext uri="{BB962C8B-B14F-4D97-AF65-F5344CB8AC3E}">
        <p14:creationId xmlns:p14="http://schemas.microsoft.com/office/powerpoint/2010/main" xmlns="" val="3691307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693F08A-FBB5-40C6-A6A3-07EEABE201EE}" type="slidenum">
              <a:rPr lang="ru-RU" smtClean="0"/>
              <a:pPr/>
              <a:t>11</a:t>
            </a:fld>
            <a:endParaRPr lang="ru-RU"/>
          </a:p>
        </p:txBody>
      </p:sp>
    </p:spTree>
    <p:extLst>
      <p:ext uri="{BB962C8B-B14F-4D97-AF65-F5344CB8AC3E}">
        <p14:creationId xmlns:p14="http://schemas.microsoft.com/office/powerpoint/2010/main" xmlns="" val="369130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16925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35204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12055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44519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79496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372319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75348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67217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8268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254099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108379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8466B-DEE6-4334-8400-331435FCFD1B}" type="slidenum">
              <a:rPr lang="ru-RU" smtClean="0"/>
              <a:pPr/>
              <a:t>‹#›</a:t>
            </a:fld>
            <a:endParaRPr lang="ru-RU"/>
          </a:p>
        </p:txBody>
      </p:sp>
    </p:spTree>
    <p:extLst>
      <p:ext uri="{BB962C8B-B14F-4D97-AF65-F5344CB8AC3E}">
        <p14:creationId xmlns:p14="http://schemas.microsoft.com/office/powerpoint/2010/main" xmlns="" val="1225810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908409" y="330451"/>
            <a:ext cx="5737122" cy="3303639"/>
          </a:xfrm>
        </p:spPr>
        <p:txBody>
          <a:bodyPr>
            <a:normAutofit fontScale="90000"/>
          </a:bodyPr>
          <a:lstStyle/>
          <a:p>
            <a:r>
              <a:rPr lang="ru-RU" sz="4800" b="1" i="1" dirty="0">
                <a:solidFill>
                  <a:schemeClr val="accent4">
                    <a:lumMod val="50000"/>
                  </a:schemeClr>
                </a:solidFill>
              </a:rPr>
              <a:t>Формы и методы </a:t>
            </a:r>
            <a:r>
              <a:rPr lang="ru-RU" sz="4800" b="1" i="1">
                <a:solidFill>
                  <a:schemeClr val="accent4">
                    <a:lumMod val="50000"/>
                  </a:schemeClr>
                </a:solidFill>
              </a:rPr>
              <a:t>работы </a:t>
            </a:r>
            <a:r>
              <a:rPr lang="ru-RU" sz="4800" b="1" i="1" smtClean="0">
                <a:solidFill>
                  <a:schemeClr val="accent4">
                    <a:lumMod val="50000"/>
                  </a:schemeClr>
                </a:solidFill>
              </a:rPr>
              <a:t/>
            </a:r>
            <a:br>
              <a:rPr lang="ru-RU" sz="4800" b="1" i="1" smtClean="0">
                <a:solidFill>
                  <a:schemeClr val="accent4">
                    <a:lumMod val="50000"/>
                  </a:schemeClr>
                </a:solidFill>
              </a:rPr>
            </a:br>
            <a:r>
              <a:rPr lang="ru-RU" sz="4800" b="1" i="1" smtClean="0">
                <a:solidFill>
                  <a:schemeClr val="accent4">
                    <a:lumMod val="50000"/>
                  </a:schemeClr>
                </a:solidFill>
              </a:rPr>
              <a:t>с </a:t>
            </a:r>
            <a:r>
              <a:rPr lang="ru-RU" sz="4800" b="1" i="1" dirty="0">
                <a:solidFill>
                  <a:schemeClr val="accent4">
                    <a:lumMod val="50000"/>
                  </a:schemeClr>
                </a:solidFill>
              </a:rPr>
              <a:t>родителями будущих первоклассников</a:t>
            </a:r>
          </a:p>
        </p:txBody>
      </p:sp>
      <p:sp>
        <p:nvSpPr>
          <p:cNvPr id="3" name="Номер слайда 2"/>
          <p:cNvSpPr>
            <a:spLocks noGrp="1"/>
          </p:cNvSpPr>
          <p:nvPr>
            <p:ph type="sldNum" sz="quarter" idx="12"/>
          </p:nvPr>
        </p:nvSpPr>
        <p:spPr/>
        <p:txBody>
          <a:bodyPr/>
          <a:lstStyle/>
          <a:p>
            <a:fld id="{5D38466B-DEE6-4334-8400-331435FCFD1B}" type="slidenum">
              <a:rPr lang="ru-RU" smtClean="0"/>
              <a:pPr/>
              <a:t>1</a:t>
            </a:fld>
            <a:endParaRPr lang="ru-RU"/>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892" y="1698064"/>
            <a:ext cx="5140349" cy="31099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6343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624786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Основными </a:t>
            </a:r>
            <a:r>
              <a:rPr lang="ru-RU" sz="2500" dirty="0">
                <a:latin typeface="Times New Roman" panose="02020603050405020304" pitchFamily="18" charset="0"/>
                <a:cs typeface="Times New Roman" panose="02020603050405020304" pitchFamily="18" charset="0"/>
              </a:rPr>
              <a:t>условиями, необходимыми для реализации доверительного взаимодействия между ДОУ и семьей, являются следующие:</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изучение </a:t>
            </a:r>
            <a:r>
              <a:rPr lang="ru-RU" sz="2500" dirty="0">
                <a:latin typeface="Times New Roman" panose="02020603050405020304" pitchFamily="18" charset="0"/>
                <a:cs typeface="Times New Roman" panose="02020603050405020304" pitchFamily="18" charset="0"/>
              </a:rPr>
              <a:t>семей воспитанников: учет различий в возрасте родителей, их образовании, общем культурном уровне, личностных особенностей родителей, их взглядов на воспитание, структуры и характера семейных отношений и др</a:t>
            </a:r>
            <a:r>
              <a:rPr lang="ru-RU" sz="2500"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открытость </a:t>
            </a:r>
            <a:r>
              <a:rPr lang="ru-RU" sz="2500" dirty="0">
                <a:latin typeface="Times New Roman" panose="02020603050405020304" pitchFamily="18" charset="0"/>
                <a:cs typeface="Times New Roman" panose="02020603050405020304" pitchFamily="18" charset="0"/>
              </a:rPr>
              <a:t>детского сада </a:t>
            </a:r>
            <a:r>
              <a:rPr lang="ru-RU" sz="2500" dirty="0" smtClean="0">
                <a:latin typeface="Times New Roman" panose="02020603050405020304" pitchFamily="18" charset="0"/>
                <a:cs typeface="Times New Roman" panose="02020603050405020304" pitchFamily="18" charset="0"/>
              </a:rPr>
              <a:t>семье;</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ориентация </a:t>
            </a:r>
            <a:r>
              <a:rPr lang="ru-RU" sz="2500" dirty="0">
                <a:latin typeface="Times New Roman" panose="02020603050405020304" pitchFamily="18" charset="0"/>
                <a:cs typeface="Times New Roman" panose="02020603050405020304" pitchFamily="18" charset="0"/>
              </a:rPr>
              <a:t>педагога на работу с детьми и родителями</a:t>
            </a:r>
            <a:r>
              <a:rPr lang="ru-RU" sz="2500" dirty="0" smtClean="0">
                <a:latin typeface="Times New Roman" panose="02020603050405020304" pitchFamily="18" charset="0"/>
                <a:cs typeface="Times New Roman" panose="02020603050405020304" pitchFamily="18" charset="0"/>
              </a:rPr>
              <a:t>.</a:t>
            </a:r>
          </a:p>
          <a:p>
            <a:pPr indent="449263" algn="just"/>
            <a:r>
              <a:rPr lang="ru-RU" sz="2500" b="1" dirty="0">
                <a:latin typeface="Times New Roman" panose="02020603050405020304" pitchFamily="18" charset="0"/>
                <a:cs typeface="Times New Roman" panose="02020603050405020304" pitchFamily="18" charset="0"/>
              </a:rPr>
              <a:t>Работу с родителями следует строить, придерживаясь следующих этапов.</a:t>
            </a:r>
          </a:p>
          <a:p>
            <a:pPr indent="449263" algn="just"/>
            <a:r>
              <a:rPr lang="ru-RU" sz="2500" dirty="0">
                <a:latin typeface="Times New Roman" panose="02020603050405020304" pitchFamily="18" charset="0"/>
                <a:cs typeface="Times New Roman" panose="02020603050405020304" pitchFamily="18" charset="0"/>
              </a:rPr>
              <a:t>1.	Продумывание содержания и форм работы с родителями. Проведение экспресс-опроса с целью изучения их потребностей. Важно не только сообщить родителю о том, что ДОУ хочет делать с его ребенком, но и узнать, чего он ждет от ДОУ. При этом необходимо учитывать, что некоторые родители предпочитают сами заниматься с ребёнком, а детский сад рассматривают только как среду для игрового общения своего сына или дочки. Полученные данные следует использовать для дальнейшей работы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10</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67381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2</a:t>
            </a:r>
            <a:r>
              <a:rPr lang="ru-RU" sz="2500" dirty="0">
                <a:latin typeface="Times New Roman" panose="02020603050405020304" pitchFamily="18" charset="0"/>
                <a:cs typeface="Times New Roman" panose="02020603050405020304" pitchFamily="18" charset="0"/>
              </a:rPr>
              <a:t>.	Установление между воспитателями и родителями доброжелательных отношений с установкой на будущее деловое сотрудничество. Необходимо заинтересовать родителей той работой, которую предполагается с ними проводить, сформировать у них положительный образ ребенка.</a:t>
            </a:r>
          </a:p>
          <a:p>
            <a:pPr indent="449263" algn="just"/>
            <a:r>
              <a:rPr lang="ru-RU" sz="2500" dirty="0">
                <a:latin typeface="Times New Roman" panose="02020603050405020304" pitchFamily="18" charset="0"/>
                <a:cs typeface="Times New Roman" panose="02020603050405020304" pitchFamily="18" charset="0"/>
              </a:rPr>
              <a:t>3.	Формирование у родителей более полного образа своего ребенка и правильного его восприятия посредством сообщения им знаний, информации, которые невозможно получить в семье и которые оказываются неожиданными и интересными для них. Это может быть информация о некоторых особенностях общения ребенка со сверстниками, его отношении к труду, достижениях в продуктивных видах деятельности.</a:t>
            </a:r>
          </a:p>
          <a:p>
            <a:pPr indent="449263" algn="just"/>
            <a:r>
              <a:rPr lang="ru-RU" sz="2500" dirty="0">
                <a:latin typeface="Times New Roman" panose="02020603050405020304" pitchFamily="18" charset="0"/>
                <a:cs typeface="Times New Roman" panose="02020603050405020304" pitchFamily="18" charset="0"/>
              </a:rPr>
              <a:t>4.	Ознакомление педагога с проблемами семьи в воспитании ребенка. На этом этапе воспитатели вступают в диалог с родителями, которые играют здесь активную роль, рассказывая во время посещения семьи воспитателем не только о положительном, но и о трудностях, тревогах, отрицательном в поведении ребенка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11</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3673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5.	Совместное </a:t>
            </a:r>
            <a:r>
              <a:rPr lang="ru-RU" sz="2500" dirty="0">
                <a:latin typeface="Times New Roman" panose="02020603050405020304" pitchFamily="18" charset="0"/>
                <a:cs typeface="Times New Roman" panose="02020603050405020304" pitchFamily="18" charset="0"/>
              </a:rPr>
              <a:t>с взрослыми исследование и формирование личности ребенка. На данном этапе планируется конкретное содержание работы, выбираются формы сотрудничества</a:t>
            </a:r>
            <a:r>
              <a:rPr lang="ru-RU" sz="2500" dirty="0" smtClean="0">
                <a:latin typeface="Times New Roman" panose="02020603050405020304" pitchFamily="18" charset="0"/>
                <a:cs typeface="Times New Roman" panose="02020603050405020304" pitchFamily="18" charset="0"/>
              </a:rPr>
              <a:t>.</a:t>
            </a:r>
          </a:p>
          <a:p>
            <a:pPr indent="449263" algn="just"/>
            <a:r>
              <a:rPr lang="ru-RU" sz="2500" dirty="0">
                <a:latin typeface="Times New Roman" panose="02020603050405020304" pitchFamily="18" charset="0"/>
                <a:cs typeface="Times New Roman" panose="02020603050405020304" pitchFamily="18" charset="0"/>
              </a:rPr>
              <a:t>Форма (лат. - </a:t>
            </a:r>
            <a:r>
              <a:rPr lang="ru-RU" sz="2500" dirty="0" err="1">
                <a:latin typeface="Times New Roman" panose="02020603050405020304" pitchFamily="18" charset="0"/>
                <a:cs typeface="Times New Roman" panose="02020603050405020304" pitchFamily="18" charset="0"/>
              </a:rPr>
              <a:t>forma</a:t>
            </a:r>
            <a:r>
              <a:rPr lang="ru-RU" sz="2500" dirty="0">
                <a:latin typeface="Times New Roman" panose="02020603050405020304" pitchFamily="18" charset="0"/>
                <a:cs typeface="Times New Roman" panose="02020603050405020304" pitchFamily="18" charset="0"/>
              </a:rPr>
              <a:t>) – устройство, структура чего-либо, система организации чего-либо.</a:t>
            </a:r>
          </a:p>
          <a:p>
            <a:pPr indent="449263" algn="just"/>
            <a:r>
              <a:rPr lang="ru-RU" sz="2500" dirty="0">
                <a:latin typeface="Times New Roman" panose="02020603050405020304" pitchFamily="18" charset="0"/>
                <a:cs typeface="Times New Roman" panose="02020603050405020304" pitchFamily="18" charset="0"/>
              </a:rPr>
              <a:t>Все формы с родителями подразделяются на</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коллективные </a:t>
            </a:r>
            <a:r>
              <a:rPr lang="ru-RU" sz="2500" dirty="0">
                <a:latin typeface="Times New Roman" panose="02020603050405020304" pitchFamily="18" charset="0"/>
                <a:cs typeface="Times New Roman" panose="02020603050405020304" pitchFamily="18" charset="0"/>
              </a:rPr>
              <a:t>(массовые), индивидуальные и </a:t>
            </a:r>
            <a:r>
              <a:rPr lang="ru-RU" sz="2500" dirty="0" smtClean="0">
                <a:latin typeface="Times New Roman" panose="02020603050405020304" pitchFamily="18" charset="0"/>
                <a:cs typeface="Times New Roman" panose="02020603050405020304" pitchFamily="18" charset="0"/>
              </a:rPr>
              <a:t>наглядно-информационные;</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традиционные </a:t>
            </a:r>
            <a:r>
              <a:rPr lang="ru-RU" sz="2500" dirty="0">
                <a:latin typeface="Times New Roman" panose="02020603050405020304" pitchFamily="18" charset="0"/>
                <a:cs typeface="Times New Roman" panose="02020603050405020304" pitchFamily="18" charset="0"/>
              </a:rPr>
              <a:t>и нетрадиционные.</a:t>
            </a:r>
          </a:p>
          <a:p>
            <a:pPr indent="449263" algn="just"/>
            <a:r>
              <a:rPr lang="ru-RU" sz="2500" dirty="0">
                <a:latin typeface="Times New Roman" panose="02020603050405020304" pitchFamily="18" charset="0"/>
                <a:cs typeface="Times New Roman" panose="02020603050405020304" pitchFamily="18" charset="0"/>
              </a:rPr>
              <a:t>Коллективные (массовые) формы подразумевают работу со всем или большим составом родителей ДОУ (группы). Это совместные мероприятия педагогов и родителей. Некоторые из них подразумевают участие и детей.</a:t>
            </a:r>
          </a:p>
          <a:p>
            <a:pPr indent="449263" algn="just"/>
            <a:r>
              <a:rPr lang="ru-RU" sz="2500" dirty="0">
                <a:latin typeface="Times New Roman" panose="02020603050405020304" pitchFamily="18" charset="0"/>
                <a:cs typeface="Times New Roman" panose="02020603050405020304" pitchFamily="18" charset="0"/>
              </a:rPr>
              <a:t>Индивидуальные формы предназначены для дифференцированной работы с родителями воспитанников.</a:t>
            </a:r>
          </a:p>
          <a:p>
            <a:pPr indent="449263" algn="just"/>
            <a:r>
              <a:rPr lang="ru-RU" sz="2500" dirty="0">
                <a:latin typeface="Times New Roman" panose="02020603050405020304" pitchFamily="18" charset="0"/>
                <a:cs typeface="Times New Roman" panose="02020603050405020304" pitchFamily="18" charset="0"/>
              </a:rPr>
              <a:t>Наглядно-информационные </a:t>
            </a:r>
            <a:r>
              <a:rPr lang="ru-RU" sz="2500" dirty="0" smtClean="0">
                <a:latin typeface="Times New Roman" panose="02020603050405020304" pitchFamily="18" charset="0"/>
                <a:cs typeface="Times New Roman" panose="02020603050405020304" pitchFamily="18" charset="0"/>
              </a:rPr>
              <a:t>играют </a:t>
            </a:r>
            <a:r>
              <a:rPr lang="ru-RU" sz="2500" dirty="0">
                <a:latin typeface="Times New Roman" panose="02020603050405020304" pitchFamily="18" charset="0"/>
                <a:cs typeface="Times New Roman" panose="02020603050405020304" pitchFamily="18" charset="0"/>
              </a:rPr>
              <a:t>роль опосредованного общения между педагогами и родителями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12</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57946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708981"/>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В настоящее время сложились устойчивые формы работы детского сада с семьей, которые в дошкольной педагогике принято считать традиционными. Это формы работы проверенные временем. Их классификация, структура, содержание, эффективность описаны во многих научных и методических источниках.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К </a:t>
            </a:r>
            <a:r>
              <a:rPr lang="ru-RU" sz="2500" dirty="0">
                <a:latin typeface="Times New Roman" panose="02020603050405020304" pitchFamily="18" charset="0"/>
                <a:cs typeface="Times New Roman" panose="02020603050405020304" pitchFamily="18" charset="0"/>
              </a:rPr>
              <a:t>таким формам можно отнести педагогическое просвещение родителей.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Осуществляется </a:t>
            </a:r>
            <a:r>
              <a:rPr lang="ru-RU" sz="2500" dirty="0">
                <a:latin typeface="Times New Roman" panose="02020603050405020304" pitchFamily="18" charset="0"/>
                <a:cs typeface="Times New Roman" panose="02020603050405020304" pitchFamily="18" charset="0"/>
              </a:rPr>
              <a:t>оно в двух направлениях:</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внутри </a:t>
            </a:r>
            <a:r>
              <a:rPr lang="ru-RU" sz="2500" dirty="0">
                <a:latin typeface="Times New Roman" panose="02020603050405020304" pitchFamily="18" charset="0"/>
                <a:cs typeface="Times New Roman" panose="02020603050405020304" pitchFamily="18" charset="0"/>
              </a:rPr>
              <a:t>детского сада проводится работа с родителями воспитанников данного </a:t>
            </a:r>
            <a:r>
              <a:rPr lang="ru-RU" sz="2500" dirty="0" smtClean="0">
                <a:latin typeface="Times New Roman" panose="02020603050405020304" pitchFamily="18" charset="0"/>
                <a:cs typeface="Times New Roman" panose="02020603050405020304" pitchFamily="18" charset="0"/>
              </a:rPr>
              <a:t>ДОУ;</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работа </a:t>
            </a:r>
            <a:r>
              <a:rPr lang="ru-RU" sz="2500" dirty="0">
                <a:latin typeface="Times New Roman" panose="02020603050405020304" pitchFamily="18" charset="0"/>
                <a:cs typeface="Times New Roman" panose="02020603050405020304" pitchFamily="18" charset="0"/>
              </a:rPr>
              <a:t>с родителями за пределами ДОУ. Ее цель – охватить подавляющее большинство родителей дошкольников независимо от того, посещают их дети детский сад или нет.</a:t>
            </a:r>
          </a:p>
        </p:txBody>
      </p:sp>
      <p:sp>
        <p:nvSpPr>
          <p:cNvPr id="3" name="Номер слайда 2"/>
          <p:cNvSpPr>
            <a:spLocks noGrp="1"/>
          </p:cNvSpPr>
          <p:nvPr>
            <p:ph type="sldNum" sz="quarter" idx="12"/>
          </p:nvPr>
        </p:nvSpPr>
        <p:spPr/>
        <p:txBody>
          <a:bodyPr/>
          <a:lstStyle/>
          <a:p>
            <a:fld id="{5D38466B-DEE6-4334-8400-331435FCFD1B}" type="slidenum">
              <a:rPr lang="ru-RU" smtClean="0"/>
              <a:pPr/>
              <a:t>13</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04585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5648632" y="1195618"/>
            <a:ext cx="6086168" cy="4937099"/>
          </a:xfrm>
          <a:solidFill>
            <a:schemeClr val="accent4">
              <a:lumMod val="40000"/>
              <a:lumOff val="60000"/>
            </a:schemeClr>
          </a:solidFill>
        </p:spPr>
        <p:txBody>
          <a:bodyPr>
            <a:normAutofit/>
          </a:bodyPr>
          <a:lstStyle/>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r>
              <a:rPr lang="ru-RU" sz="4800" dirty="0">
                <a:latin typeface="Times New Roman" panose="02020603050405020304" pitchFamily="18" charset="0"/>
                <a:cs typeface="Times New Roman" panose="02020603050405020304" pitchFamily="18" charset="0"/>
              </a:rPr>
              <a:t>Использование традиционных форм работы с родителями</a:t>
            </a:r>
            <a:endParaRPr lang="ru-RU" sz="46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5D38466B-DEE6-4334-8400-331435FCFD1B}" type="slidenum">
              <a:rPr lang="ru-RU" smtClean="0"/>
              <a:pPr/>
              <a:t>14</a:t>
            </a:fld>
            <a:endParaRPr lang="ru-RU"/>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892" y="1698064"/>
            <a:ext cx="5140349" cy="31099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72762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Каковы основные формы традиционные сотрудничества ДОУ с семьей? </a:t>
            </a:r>
            <a:r>
              <a:rPr lang="ru-RU" sz="2500" dirty="0" smtClean="0">
                <a:latin typeface="Times New Roman" panose="02020603050405020304" pitchFamily="18" charset="0"/>
                <a:cs typeface="Times New Roman" panose="02020603050405020304" pitchFamily="18" charset="0"/>
              </a:rPr>
              <a:t>К </a:t>
            </a:r>
            <a:r>
              <a:rPr lang="ru-RU" sz="2500" dirty="0">
                <a:latin typeface="Times New Roman" panose="02020603050405020304" pitchFamily="18" charset="0"/>
                <a:cs typeface="Times New Roman" panose="02020603050405020304" pitchFamily="18" charset="0"/>
              </a:rPr>
              <a:t>индивидуальным формам относятся педагогические беседы с родителями и консультации; это одни из наиболее доступных форм установления связи с семьей.</a:t>
            </a:r>
          </a:p>
          <a:p>
            <a:pPr indent="449263" algn="just"/>
            <a:r>
              <a:rPr lang="ru-RU" sz="2500" b="1" dirty="0" smtClean="0">
                <a:latin typeface="Times New Roman" panose="02020603050405020304" pitchFamily="18" charset="0"/>
                <a:cs typeface="Times New Roman" panose="02020603050405020304" pitchFamily="18" charset="0"/>
              </a:rPr>
              <a:t>Беседы </a:t>
            </a:r>
            <a:r>
              <a:rPr lang="ru-RU" sz="2500" dirty="0">
                <a:latin typeface="Times New Roman" panose="02020603050405020304" pitchFamily="18" charset="0"/>
                <a:cs typeface="Times New Roman" panose="02020603050405020304" pitchFamily="18" charset="0"/>
              </a:rPr>
              <a:t>проводятся как индивидуальные, так и групповые. И в том и в другом случае четко определяется цель: оказать родителям своевременную помощь по тому или иному вопросу воспитания, способствовать достижению единой точки зрения по этим вопросам</a:t>
            </a:r>
            <a:r>
              <a:rPr lang="ru-RU" sz="2500" dirty="0" smtClean="0">
                <a:latin typeface="Times New Roman" panose="02020603050405020304" pitchFamily="18" charset="0"/>
                <a:cs typeface="Times New Roman" panose="02020603050405020304" pitchFamily="18" charset="0"/>
              </a:rPr>
              <a:t>.</a:t>
            </a:r>
          </a:p>
          <a:p>
            <a:pPr indent="449263" algn="just"/>
            <a:r>
              <a:rPr lang="ru-RU" sz="2500" dirty="0" smtClean="0">
                <a:latin typeface="Times New Roman" panose="02020603050405020304" pitchFamily="18" charset="0"/>
                <a:cs typeface="Times New Roman" panose="02020603050405020304" pitchFamily="18" charset="0"/>
              </a:rPr>
              <a:t>Беседы </a:t>
            </a:r>
            <a:r>
              <a:rPr lang="ru-RU" sz="2500" dirty="0">
                <a:latin typeface="Times New Roman" panose="02020603050405020304" pitchFamily="18" charset="0"/>
                <a:cs typeface="Times New Roman" panose="02020603050405020304" pitchFamily="18" charset="0"/>
              </a:rPr>
              <a:t>могут проходить по инициативе как родителей. Так и педагога. Воспитатель должен всегда быть готов ответить на вопрос родителя о своем ребенке, поддержать беседу, вызвать на откровенность. Если беседа организуется педагогом, он должен помнить о ряде требований к ее проведению: беседа в утренние часы менее продолжительна, чем беседа в вечерние часы и касается в основном самочувствия ребенка, его настроя на пребывание в детском саду. </a:t>
            </a:r>
          </a:p>
        </p:txBody>
      </p:sp>
      <p:sp>
        <p:nvSpPr>
          <p:cNvPr id="3" name="Номер слайда 2"/>
          <p:cNvSpPr>
            <a:spLocks noGrp="1"/>
          </p:cNvSpPr>
          <p:nvPr>
            <p:ph type="sldNum" sz="quarter" idx="12"/>
          </p:nvPr>
        </p:nvSpPr>
        <p:spPr/>
        <p:txBody>
          <a:bodyPr/>
          <a:lstStyle/>
          <a:p>
            <a:fld id="{5D38466B-DEE6-4334-8400-331435FCFD1B}" type="slidenum">
              <a:rPr lang="ru-RU" smtClean="0"/>
              <a:pPr/>
              <a:t>15</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1827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В </a:t>
            </a:r>
            <a:r>
              <a:rPr lang="ru-RU" sz="2500" dirty="0">
                <a:latin typeface="Times New Roman" panose="02020603050405020304" pitchFamily="18" charset="0"/>
                <a:cs typeface="Times New Roman" panose="02020603050405020304" pitchFamily="18" charset="0"/>
              </a:rPr>
              <a:t>вечерние часы воспитатель может отметить особенности поведения ребенка в течение дня, его успехи и неудачи. Если необходимо обсудить более серьезные вопросы, то место и время беседы оговариваются заранее. Присутствие ребенка в ситуации обсуждения детских проблем, ошибок в семейном воспитании нежелательно</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Планируя тематику бесед, надо стремиться к охвату по возможности всех сторон воспитания. В результате беседы родители должны получить новые знания по вопросам обучения и воспитания дошкольника</a:t>
            </a:r>
            <a:r>
              <a:rPr lang="ru-RU" sz="2500" dirty="0" smtClean="0">
                <a:latin typeface="Times New Roman" panose="02020603050405020304" pitchFamily="18" charset="0"/>
                <a:cs typeface="Times New Roman" panose="02020603050405020304" pitchFamily="18" charset="0"/>
              </a:rPr>
              <a:t>.</a:t>
            </a:r>
          </a:p>
          <a:p>
            <a:pPr indent="449263" algn="just"/>
            <a:r>
              <a:rPr lang="ru-RU" sz="2500" b="1" dirty="0">
                <a:latin typeface="Times New Roman" panose="02020603050405020304" pitchFamily="18" charset="0"/>
                <a:cs typeface="Times New Roman" panose="02020603050405020304" pitchFamily="18" charset="0"/>
              </a:rPr>
              <a:t>Посещение семьи ребенка </a:t>
            </a:r>
            <a:r>
              <a:rPr lang="ru-RU" sz="2500" dirty="0">
                <a:latin typeface="Times New Roman" panose="02020603050405020304" pitchFamily="18" charset="0"/>
                <a:cs typeface="Times New Roman" panose="02020603050405020304" pitchFamily="18" charset="0"/>
              </a:rPr>
              <a:t>много дает для ее изучения, установления контакта с ребенком, его родителями, выяснения условий воспитания, если не превращается в формальное мероприятие. Цель первого посещения – выяснить общие условия семейного воспитания. Повторные посещения планируются по мере необходимости, и предусматривают более частные задачи.</a:t>
            </a:r>
          </a:p>
        </p:txBody>
      </p:sp>
      <p:sp>
        <p:nvSpPr>
          <p:cNvPr id="3" name="Номер слайда 2"/>
          <p:cNvSpPr>
            <a:spLocks noGrp="1"/>
          </p:cNvSpPr>
          <p:nvPr>
            <p:ph type="sldNum" sz="quarter" idx="12"/>
          </p:nvPr>
        </p:nvSpPr>
        <p:spPr/>
        <p:txBody>
          <a:bodyPr/>
          <a:lstStyle/>
          <a:p>
            <a:fld id="{5D38466B-DEE6-4334-8400-331435FCFD1B}" type="slidenum">
              <a:rPr lang="ru-RU" smtClean="0"/>
              <a:pPr/>
              <a:t>16</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57677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Для </a:t>
            </a:r>
            <a:r>
              <a:rPr lang="ru-RU" sz="2500" dirty="0">
                <a:latin typeface="Times New Roman" panose="02020603050405020304" pitchFamily="18" charset="0"/>
                <a:cs typeface="Times New Roman" panose="02020603050405020304" pitchFamily="18" charset="0"/>
              </a:rPr>
              <a:t>приобщения родителей к педагогической литературе целесообразно создавать папки-передвижки, подбирая в папки статьи на определенную тематику. </a:t>
            </a:r>
            <a:r>
              <a:rPr lang="ru-RU" sz="2500" dirty="0" smtClean="0">
                <a:latin typeface="Times New Roman" panose="02020603050405020304" pitchFamily="18" charset="0"/>
                <a:cs typeface="Times New Roman" panose="02020603050405020304" pitchFamily="18" charset="0"/>
              </a:rPr>
              <a:t>Однако </a:t>
            </a:r>
            <a:r>
              <a:rPr lang="ru-RU" sz="2500" dirty="0">
                <a:latin typeface="Times New Roman" panose="02020603050405020304" pitchFamily="18" charset="0"/>
                <a:cs typeface="Times New Roman" panose="02020603050405020304" pitchFamily="18" charset="0"/>
              </a:rPr>
              <a:t>следует помнить, что всякий раз нужно побеседовать с родителями по прочитанной литературе, выяснить, что заинтересовало, что можно позаимствовать для воспитания ребенка.</a:t>
            </a:r>
          </a:p>
          <a:p>
            <a:pPr indent="449263" algn="just"/>
            <a:r>
              <a:rPr lang="ru-RU" sz="2500" b="1" dirty="0">
                <a:latin typeface="Times New Roman" panose="02020603050405020304" pitchFamily="18" charset="0"/>
                <a:cs typeface="Times New Roman" panose="02020603050405020304" pitchFamily="18" charset="0"/>
              </a:rPr>
              <a:t>День открытых дверей, </a:t>
            </a:r>
            <a:r>
              <a:rPr lang="ru-RU" sz="2500" dirty="0">
                <a:latin typeface="Times New Roman" panose="02020603050405020304" pitchFamily="18" charset="0"/>
                <a:cs typeface="Times New Roman" panose="02020603050405020304" pitchFamily="18" charset="0"/>
              </a:rPr>
              <a:t>являясь достаточно распространенной формой работы, дает возможность познакомить родителей с дошкольным учреждением, его традициями, правилами, особенностями </a:t>
            </a:r>
            <a:r>
              <a:rPr lang="ru-RU" sz="2500" dirty="0" err="1">
                <a:latin typeface="Times New Roman" panose="02020603050405020304" pitchFamily="18" charset="0"/>
                <a:cs typeface="Times New Roman" panose="02020603050405020304" pitchFamily="18" charset="0"/>
              </a:rPr>
              <a:t>воспитательно</a:t>
            </a:r>
            <a:r>
              <a:rPr lang="ru-RU" sz="2500" dirty="0">
                <a:latin typeface="Times New Roman" panose="02020603050405020304" pitchFamily="18" charset="0"/>
                <a:cs typeface="Times New Roman" panose="02020603050405020304" pitchFamily="18" charset="0"/>
              </a:rPr>
              <a:t>-образовательной работы, заинтересовать ею и привлечь к участию. Проводится как экскурсия по дошкольному учреждению с посещением группы, где воспитываются дети пришедших родителей. Можно показать фрагмент работы дошкольного учреждения (коллективный труд детей, сборы на прогулку и др</a:t>
            </a:r>
            <a:r>
              <a:rPr lang="ru-RU" sz="2500" dirty="0" smtClean="0">
                <a:latin typeface="Times New Roman" panose="02020603050405020304" pitchFamily="18" charset="0"/>
                <a:cs typeface="Times New Roman" panose="02020603050405020304" pitchFamily="18" charset="0"/>
              </a:rPr>
              <a:t>.)</a:t>
            </a:r>
            <a:r>
              <a:rPr lang="ru-RU" sz="2500" b="1" dirty="0">
                <a:latin typeface="Times New Roman" panose="02020603050405020304" pitchFamily="18" charset="0"/>
                <a:cs typeface="Times New Roman" panose="02020603050405020304" pitchFamily="18" charset="0"/>
              </a:rPr>
              <a:t> </a:t>
            </a:r>
            <a:endParaRPr lang="ru-RU" sz="2500" b="1" dirty="0" smtClean="0">
              <a:latin typeface="Times New Roman" panose="02020603050405020304" pitchFamily="18" charset="0"/>
              <a:cs typeface="Times New Roman" panose="02020603050405020304" pitchFamily="18" charset="0"/>
            </a:endParaRPr>
          </a:p>
          <a:p>
            <a:pPr indent="449263" algn="just"/>
            <a:r>
              <a:rPr lang="ru-RU" sz="2500" b="1" dirty="0" smtClean="0">
                <a:latin typeface="Times New Roman" panose="02020603050405020304" pitchFamily="18" charset="0"/>
                <a:cs typeface="Times New Roman" panose="02020603050405020304" pitchFamily="18" charset="0"/>
              </a:rPr>
              <a:t>Родительские </a:t>
            </a:r>
            <a:r>
              <a:rPr lang="ru-RU" sz="2500" b="1" dirty="0">
                <a:latin typeface="Times New Roman" panose="02020603050405020304" pitchFamily="18" charset="0"/>
                <a:cs typeface="Times New Roman" panose="02020603050405020304" pitchFamily="18" charset="0"/>
              </a:rPr>
              <a:t>собрания </a:t>
            </a:r>
            <a:r>
              <a:rPr lang="ru-RU" sz="2500" dirty="0">
                <a:latin typeface="Times New Roman" panose="02020603050405020304" pitchFamily="18" charset="0"/>
                <a:cs typeface="Times New Roman" panose="02020603050405020304" pitchFamily="18" charset="0"/>
              </a:rPr>
              <a:t>проводятся групповые и </a:t>
            </a:r>
            <a:r>
              <a:rPr lang="ru-RU" sz="2500" dirty="0" smtClean="0">
                <a:latin typeface="Times New Roman" panose="02020603050405020304" pitchFamily="18" charset="0"/>
                <a:cs typeface="Times New Roman" panose="02020603050405020304" pitchFamily="18" charset="0"/>
              </a:rPr>
              <a:t>общие. Общие </a:t>
            </a:r>
            <a:r>
              <a:rPr lang="ru-RU" sz="2500" dirty="0">
                <a:latin typeface="Times New Roman" panose="02020603050405020304" pitchFamily="18" charset="0"/>
                <a:cs typeface="Times New Roman" panose="02020603050405020304" pitchFamily="18" charset="0"/>
              </a:rPr>
              <a:t>собрания организуются 1-2 раза в год. Планирует и проводит общее родительское собрание заведующая совместно с родительским комитетом и воспитателями. </a:t>
            </a:r>
          </a:p>
        </p:txBody>
      </p:sp>
      <p:sp>
        <p:nvSpPr>
          <p:cNvPr id="3" name="Номер слайда 2"/>
          <p:cNvSpPr>
            <a:spLocks noGrp="1"/>
          </p:cNvSpPr>
          <p:nvPr>
            <p:ph type="sldNum" sz="quarter" idx="12"/>
          </p:nvPr>
        </p:nvSpPr>
        <p:spPr/>
        <p:txBody>
          <a:bodyPr/>
          <a:lstStyle/>
          <a:p>
            <a:fld id="{5D38466B-DEE6-4334-8400-331435FCFD1B}" type="slidenum">
              <a:rPr lang="ru-RU" smtClean="0"/>
              <a:pPr/>
              <a:t>17</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53703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483774"/>
            <a:ext cx="11223523" cy="624786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На </a:t>
            </a:r>
            <a:r>
              <a:rPr lang="ru-RU" sz="2500" dirty="0">
                <a:latin typeface="Times New Roman" panose="02020603050405020304" pitchFamily="18" charset="0"/>
                <a:cs typeface="Times New Roman" panose="02020603050405020304" pitchFamily="18" charset="0"/>
              </a:rPr>
              <a:t>них обсуждаются общие организационные вопросы совместной работы всего ДОУ, задачи на новый учебный год, результаты образовательной работы вопросы физического воспитания и проблемы летнего оздоровительного периода и др. На общее собрание можно пригласить врача, юриста. Предусматриваются выступления родителей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Групповые </a:t>
            </a:r>
            <a:r>
              <a:rPr lang="ru-RU" sz="2500" dirty="0">
                <a:latin typeface="Times New Roman" panose="02020603050405020304" pitchFamily="18" charset="0"/>
                <a:cs typeface="Times New Roman" panose="02020603050405020304" pitchFamily="18" charset="0"/>
              </a:rPr>
              <a:t>родительские собрания – это действенная форма работы воспитателей с коллективом родителей, форма организованного ознакомления их с задачами, содержанием и методами воспитания детей определенного возраста в условиях детского сада и семьи. Лучше всего проводить нетрадиционные родительские собрания, следуя правилу Конфуция: «Скажи мне, и я забуду. Покажи мне, и я, может быть, запомню. Вовлеки меня, и я пойму», переведенному современными учеными и выраженному на сухом языке цифр: услышанное запоминается на 15 %, услышанное и увиденное – на 25 %, записанное – на 40 %, проделанное – на 70 </a:t>
            </a:r>
            <a:r>
              <a:rPr lang="ru-RU" sz="2500" dirty="0" smtClean="0">
                <a:latin typeface="Times New Roman" panose="02020603050405020304" pitchFamily="18" charset="0"/>
                <a:cs typeface="Times New Roman" panose="02020603050405020304" pitchFamily="18" charset="0"/>
              </a:rPr>
              <a:t>%.</a:t>
            </a:r>
            <a:r>
              <a:rPr lang="ru-RU" sz="2500" dirty="0">
                <a:latin typeface="Times New Roman" panose="02020603050405020304" pitchFamily="18" charset="0"/>
                <a:cs typeface="Times New Roman" panose="02020603050405020304" pitchFamily="18" charset="0"/>
              </a:rPr>
              <a:t> На групповых собраниях родителей знакомят с содержанием, задачами и методами воспитания детей определенного возраста в условиях ДОУ и семьи. </a:t>
            </a:r>
            <a:endParaRPr lang="ru-RU" sz="2500" dirty="0" smtClean="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18</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37332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Рекомендуется </a:t>
            </a:r>
            <a:r>
              <a:rPr lang="ru-RU" sz="2500" dirty="0">
                <a:latin typeface="Times New Roman" panose="02020603050405020304" pitchFamily="18" charset="0"/>
                <a:cs typeface="Times New Roman" panose="02020603050405020304" pitchFamily="18" charset="0"/>
              </a:rPr>
              <a:t>проводить 3-4 собрания в год продолжительностью 1,5 ч. Темы необходимо формулировать проблемно, например: «Послушен ли ваш ребенок?», «Как играть с ребенком?», «Нужно ли наказывать детей?» и др</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При подготовке к родительскому собранию следует придерживаться следующих правил</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a:latin typeface="Times New Roman" panose="02020603050405020304" pitchFamily="18" charset="0"/>
                <a:cs typeface="Times New Roman" panose="02020603050405020304" pitchFamily="18" charset="0"/>
              </a:rPr>
              <a:t>собрание должно быть </a:t>
            </a:r>
            <a:r>
              <a:rPr lang="ru-RU" sz="2500" dirty="0" smtClean="0">
                <a:latin typeface="Times New Roman" panose="02020603050405020304" pitchFamily="18" charset="0"/>
                <a:cs typeface="Times New Roman" panose="02020603050405020304" pitchFamily="18" charset="0"/>
              </a:rPr>
              <a:t>целенаправленным;</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отвечать </a:t>
            </a:r>
            <a:r>
              <a:rPr lang="ru-RU" sz="2500" dirty="0">
                <a:latin typeface="Times New Roman" panose="02020603050405020304" pitchFamily="18" charset="0"/>
                <a:cs typeface="Times New Roman" panose="02020603050405020304" pitchFamily="18" charset="0"/>
              </a:rPr>
              <a:t>запросам и интересам </a:t>
            </a:r>
            <a:r>
              <a:rPr lang="ru-RU" sz="2500" dirty="0" smtClean="0">
                <a:latin typeface="Times New Roman" panose="02020603050405020304" pitchFamily="18" charset="0"/>
                <a:cs typeface="Times New Roman" panose="02020603050405020304" pitchFamily="18" charset="0"/>
              </a:rPr>
              <a:t>родителей;</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иметь </a:t>
            </a:r>
            <a:r>
              <a:rPr lang="ru-RU" sz="2500" dirty="0">
                <a:latin typeface="Times New Roman" panose="02020603050405020304" pitchFamily="18" charset="0"/>
                <a:cs typeface="Times New Roman" panose="02020603050405020304" pitchFamily="18" charset="0"/>
              </a:rPr>
              <a:t>четко обозначенный практический </a:t>
            </a:r>
            <a:r>
              <a:rPr lang="ru-RU" sz="2500" dirty="0" smtClean="0">
                <a:latin typeface="Times New Roman" panose="02020603050405020304" pitchFamily="18" charset="0"/>
                <a:cs typeface="Times New Roman" panose="02020603050405020304" pitchFamily="18" charset="0"/>
              </a:rPr>
              <a:t>характер;</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проводиться </a:t>
            </a:r>
            <a:r>
              <a:rPr lang="ru-RU" sz="2500" dirty="0">
                <a:latin typeface="Times New Roman" panose="02020603050405020304" pitchFamily="18" charset="0"/>
                <a:cs typeface="Times New Roman" panose="02020603050405020304" pitchFamily="18" charset="0"/>
              </a:rPr>
              <a:t>в форме </a:t>
            </a:r>
            <a:r>
              <a:rPr lang="ru-RU" sz="2500" dirty="0" smtClean="0">
                <a:latin typeface="Times New Roman" panose="02020603050405020304" pitchFamily="18" charset="0"/>
                <a:cs typeface="Times New Roman" panose="02020603050405020304" pitchFamily="18" charset="0"/>
              </a:rPr>
              <a:t>диалога;</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на </a:t>
            </a:r>
            <a:r>
              <a:rPr lang="ru-RU" sz="2500" dirty="0">
                <a:latin typeface="Times New Roman" panose="02020603050405020304" pitchFamily="18" charset="0"/>
                <a:cs typeface="Times New Roman" panose="02020603050405020304" pitchFamily="18" charset="0"/>
              </a:rPr>
              <a:t>собрании не стоит придавать гласности неудачи детей, просчеты родителей в воспитании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Повестка дня собраний может быть разнообразной, с учетом пожеланий родителей. Традиционно она включает в себя чтение доклада, хотя от этого следует уходить, лучше вести диалог с использованием методов активизации родителей. </a:t>
            </a:r>
          </a:p>
        </p:txBody>
      </p:sp>
      <p:sp>
        <p:nvSpPr>
          <p:cNvPr id="3" name="Номер слайда 2"/>
          <p:cNvSpPr>
            <a:spLocks noGrp="1"/>
          </p:cNvSpPr>
          <p:nvPr>
            <p:ph type="sldNum" sz="quarter" idx="12"/>
          </p:nvPr>
        </p:nvSpPr>
        <p:spPr/>
        <p:txBody>
          <a:bodyPr/>
          <a:lstStyle/>
          <a:p>
            <a:fld id="{5D38466B-DEE6-4334-8400-331435FCFD1B}" type="slidenum">
              <a:rPr lang="ru-RU" smtClean="0"/>
              <a:pPr/>
              <a:t>19</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4593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5648632" y="1195618"/>
            <a:ext cx="6086168" cy="4937099"/>
          </a:xfrm>
          <a:solidFill>
            <a:schemeClr val="accent4">
              <a:lumMod val="40000"/>
              <a:lumOff val="60000"/>
            </a:schemeClr>
          </a:solidFill>
        </p:spPr>
        <p:txBody>
          <a:bodyPr>
            <a:normAutofit lnSpcReduction="10000"/>
          </a:bodyPr>
          <a:lstStyle/>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r>
              <a:rPr lang="ru-RU" sz="4800" dirty="0">
                <a:latin typeface="Times New Roman" panose="02020603050405020304" pitchFamily="18" charset="0"/>
                <a:cs typeface="Times New Roman" panose="02020603050405020304" pitchFamily="18" charset="0"/>
              </a:rPr>
              <a:t>Содержание, формы и методы педагогического взаимодействия педагогов и родителей в период подготовки детей к школе</a:t>
            </a:r>
            <a:endParaRPr lang="ru-RU" sz="46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5D38466B-DEE6-4334-8400-331435FCFD1B}" type="slidenum">
              <a:rPr lang="ru-RU" smtClean="0"/>
              <a:pPr/>
              <a:t>2</a:t>
            </a:fld>
            <a:endParaRPr lang="ru-RU"/>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892" y="1698064"/>
            <a:ext cx="5140349" cy="31099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28719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430000"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По </a:t>
            </a:r>
            <a:r>
              <a:rPr lang="ru-RU" sz="2500" dirty="0">
                <a:latin typeface="Times New Roman" panose="02020603050405020304" pitchFamily="18" charset="0"/>
                <a:cs typeface="Times New Roman" panose="02020603050405020304" pitchFamily="18" charset="0"/>
              </a:rPr>
              <a:t>мнению лекторов, «чтение по бумажке вызывает сон с открытыми глазами». Не рекомендуется применять в работе с родителями казенных слов типа «доклад», «мероприятия», «повестка дня», «явка строго обязательна». Если педагог читает текст, не отрываясь, складывается впечатление, что он некомпетентен в излагаемых вопросах. В сообщении важно представить особенности жизни группы и каждого ребенка. К выступлению на собраниях могут подключаться специалисты детского сада (врач, логопед, психолог и др.), а также специалисты среди родителей, которые имеют отношение к дошкольному детству (педиатр, юрист, библиотекарь и др</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Собрание готовится заранее, объявление вывешивается за </a:t>
            </a:r>
            <a:r>
              <a:rPr lang="ru-RU" sz="2500" dirty="0" smtClean="0">
                <a:latin typeface="Times New Roman" panose="02020603050405020304" pitchFamily="18" charset="0"/>
                <a:cs typeface="Times New Roman" panose="02020603050405020304" pitchFamily="18" charset="0"/>
              </a:rPr>
              <a:t>3-5 </a:t>
            </a:r>
            <a:r>
              <a:rPr lang="ru-RU" sz="2500" dirty="0">
                <a:latin typeface="Times New Roman" panose="02020603050405020304" pitchFamily="18" charset="0"/>
                <a:cs typeface="Times New Roman" panose="02020603050405020304" pitchFamily="18" charset="0"/>
              </a:rPr>
              <a:t>дней. В объявлении можно поместить небольшие задания для родителей, например, понаблюдать за поведением детей, сформированными навыками, обратить внимание на детские вопросы и т.д. Задания обусловлены темой предстоящего собрания. Как показывает опыт, родители активнее реагируют на индивидуальные приглашения, особенно если в их подготовке принимали участие дети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20</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9587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При </a:t>
            </a:r>
            <a:r>
              <a:rPr lang="ru-RU" sz="2500" dirty="0">
                <a:latin typeface="Times New Roman" panose="02020603050405020304" pitchFamily="18" charset="0"/>
                <a:cs typeface="Times New Roman" panose="02020603050405020304" pitchFamily="18" charset="0"/>
              </a:rPr>
              <a:t>подготовке к собранию можно пользоваться следующим планом</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1.Анкетирование </a:t>
            </a:r>
            <a:r>
              <a:rPr lang="ru-RU" sz="2500" dirty="0">
                <a:latin typeface="Times New Roman" panose="02020603050405020304" pitchFamily="18" charset="0"/>
                <a:cs typeface="Times New Roman" panose="02020603050405020304" pitchFamily="18" charset="0"/>
              </a:rPr>
              <a:t>родителей по теме собрания. Анкеты заполняются дома, до собрания, их результаты используются в ходе его проведения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2.Изготовление </a:t>
            </a:r>
            <a:r>
              <a:rPr lang="ru-RU" sz="2500" dirty="0">
                <a:latin typeface="Times New Roman" panose="02020603050405020304" pitchFamily="18" charset="0"/>
                <a:cs typeface="Times New Roman" panose="02020603050405020304" pitchFamily="18" charset="0"/>
              </a:rPr>
              <a:t>приглашений каждой семье (в виде аппликации, рисунка, открытки и т.д.). Важно, чтобы в изготовлении приглашений принимали участие дети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3.Изготовление </a:t>
            </a:r>
            <a:r>
              <a:rPr lang="ru-RU" sz="2500" dirty="0">
                <a:latin typeface="Times New Roman" panose="02020603050405020304" pitchFamily="18" charset="0"/>
                <a:cs typeface="Times New Roman" panose="02020603050405020304" pitchFamily="18" charset="0"/>
              </a:rPr>
              <a:t>памяток с советами на тему собрания. Их содержание должно быть кратким, текст напечатан крупным шрифтом</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4.Подготовка </a:t>
            </a:r>
            <a:r>
              <a:rPr lang="ru-RU" sz="2500" dirty="0">
                <a:latin typeface="Times New Roman" panose="02020603050405020304" pitchFamily="18" charset="0"/>
                <a:cs typeface="Times New Roman" panose="02020603050405020304" pitchFamily="18" charset="0"/>
              </a:rPr>
              <a:t>конкурсов, выставок</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5.Запись </a:t>
            </a:r>
            <a:r>
              <a:rPr lang="ru-RU" sz="2500" dirty="0">
                <a:latin typeface="Times New Roman" panose="02020603050405020304" pitchFamily="18" charset="0"/>
                <a:cs typeface="Times New Roman" panose="02020603050405020304" pitchFamily="18" charset="0"/>
              </a:rPr>
              <a:t>на магнитофон ответов детей по теме собрания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6.Приглашение </a:t>
            </a:r>
            <a:r>
              <a:rPr lang="ru-RU" sz="2500" dirty="0">
                <a:latin typeface="Times New Roman" panose="02020603050405020304" pitchFamily="18" charset="0"/>
                <a:cs typeface="Times New Roman" panose="02020603050405020304" pitchFamily="18" charset="0"/>
              </a:rPr>
              <a:t>на собрание сказочного героя (использование сюрпризного момента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7.Подготовка </a:t>
            </a:r>
            <a:r>
              <a:rPr lang="ru-RU" sz="2500" dirty="0">
                <a:latin typeface="Times New Roman" panose="02020603050405020304" pitchFamily="18" charset="0"/>
                <a:cs typeface="Times New Roman" panose="02020603050405020304" pitchFamily="18" charset="0"/>
              </a:rPr>
              <a:t>плакатов по теме собрания и т.д.</a:t>
            </a:r>
          </a:p>
        </p:txBody>
      </p:sp>
      <p:sp>
        <p:nvSpPr>
          <p:cNvPr id="3" name="Номер слайда 2"/>
          <p:cNvSpPr>
            <a:spLocks noGrp="1"/>
          </p:cNvSpPr>
          <p:nvPr>
            <p:ph type="sldNum" sz="quarter" idx="12"/>
          </p:nvPr>
        </p:nvSpPr>
        <p:spPr/>
        <p:txBody>
          <a:bodyPr/>
          <a:lstStyle/>
          <a:p>
            <a:fld id="{5D38466B-DEE6-4334-8400-331435FCFD1B}" type="slidenum">
              <a:rPr lang="ru-RU" smtClean="0"/>
              <a:pPr/>
              <a:t>21</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58251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b="1" dirty="0">
                <a:latin typeface="Times New Roman" panose="02020603050405020304" pitchFamily="18" charset="0"/>
                <a:cs typeface="Times New Roman" panose="02020603050405020304" pitchFamily="18" charset="0"/>
              </a:rPr>
              <a:t>Консультации </a:t>
            </a:r>
            <a:r>
              <a:rPr lang="ru-RU" sz="2500" dirty="0">
                <a:latin typeface="Times New Roman" panose="02020603050405020304" pitchFamily="18" charset="0"/>
                <a:cs typeface="Times New Roman" panose="02020603050405020304" pitchFamily="18" charset="0"/>
              </a:rPr>
              <a:t>близки к беседам. Главное их отличие в том, что педагог, проводя консультацию, стремится дать родителям квалифицированный совет. Обычно составляется система консультаций, которые проводятся индивидуально или для подгруппы родителей. Целями консультации являются усвоение родителями определенных знаний, умений; помощь им в разрешении проблемных вопросов</a:t>
            </a:r>
            <a:r>
              <a:rPr lang="ru-RU" sz="2500" dirty="0" smtClean="0">
                <a:latin typeface="Times New Roman" panose="02020603050405020304" pitchFamily="18" charset="0"/>
                <a:cs typeface="Times New Roman" panose="02020603050405020304" pitchFamily="18" charset="0"/>
              </a:rPr>
              <a:t>.</a:t>
            </a:r>
          </a:p>
          <a:p>
            <a:pPr indent="449263" algn="just"/>
            <a:r>
              <a:rPr lang="ru-RU" sz="2500" dirty="0">
                <a:latin typeface="Times New Roman" panose="02020603050405020304" pitchFamily="18" charset="0"/>
                <a:cs typeface="Times New Roman" panose="02020603050405020304" pitchFamily="18" charset="0"/>
              </a:rPr>
              <a:t>Тематические консультации организуются с целью ответить на все вопросы, интересующие родителей. Часть консультации посвящается трудностям в воспитании детей. Они могут проводиться и специалистами по общим и специальным вопросам. Отличие консультаций от беседы в том, что последние предусматривают диалог, его ведет организатор бесед. Педагог стремится дать родителям квалифицированный совет, чему-то научить. Эта форма помогает оказать помощь там, где она больше всего нужна, побуждает родителей серьезно присматриваться к детям, задумываться над тем, какими путями их лучше воспитывать. </a:t>
            </a:r>
          </a:p>
        </p:txBody>
      </p:sp>
      <p:sp>
        <p:nvSpPr>
          <p:cNvPr id="3" name="Номер слайда 2"/>
          <p:cNvSpPr>
            <a:spLocks noGrp="1"/>
          </p:cNvSpPr>
          <p:nvPr>
            <p:ph type="sldNum" sz="quarter" idx="12"/>
          </p:nvPr>
        </p:nvSpPr>
        <p:spPr/>
        <p:txBody>
          <a:bodyPr/>
          <a:lstStyle/>
          <a:p>
            <a:fld id="{5D38466B-DEE6-4334-8400-331435FCFD1B}" type="slidenum">
              <a:rPr lang="ru-RU" smtClean="0"/>
              <a:pPr/>
              <a:t>22</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08043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708981"/>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Главное </a:t>
            </a:r>
            <a:r>
              <a:rPr lang="ru-RU" sz="2500" dirty="0">
                <a:latin typeface="Times New Roman" panose="02020603050405020304" pitchFamily="18" charset="0"/>
                <a:cs typeface="Times New Roman" panose="02020603050405020304" pitchFamily="18" charset="0"/>
              </a:rPr>
              <a:t>назначение консультации – родители убеждаются в том, что в детском саду они могут получить поддержку и совет</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Существуют и «заочные «консультации. Готовится ящик (конверт) для вопросов родителей. Читая почту, педагог может заранее подготовить полный ответ, изучить литературу, посоветоваться с коллегами или переадресовать вопрос.</a:t>
            </a:r>
          </a:p>
          <a:p>
            <a:pPr indent="449263" algn="just"/>
            <a:r>
              <a:rPr lang="ru-RU" sz="2500" b="1" dirty="0" smtClean="0">
                <a:latin typeface="Times New Roman" panose="02020603050405020304" pitchFamily="18" charset="0"/>
                <a:cs typeface="Times New Roman" panose="02020603050405020304" pitchFamily="18" charset="0"/>
              </a:rPr>
              <a:t>Выставки</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 это наглядная форма предоставления информации. Они знакомят родителей с ожидаемыми или уже прошедшими мероприятиями в группе, детском саду (акциями, конкурсами, экскурсиями и праздниками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Родительские </a:t>
            </a:r>
            <a:r>
              <a:rPr lang="ru-RU" sz="2500" b="1" dirty="0" smtClean="0">
                <a:latin typeface="Times New Roman" panose="02020603050405020304" pitchFamily="18" charset="0"/>
                <a:cs typeface="Times New Roman" panose="02020603050405020304" pitchFamily="18" charset="0"/>
              </a:rPr>
              <a:t>конференции. </a:t>
            </a:r>
            <a:r>
              <a:rPr lang="ru-RU" sz="2500" dirty="0" smtClean="0">
                <a:latin typeface="Times New Roman" panose="02020603050405020304" pitchFamily="18" charset="0"/>
                <a:cs typeface="Times New Roman" panose="02020603050405020304" pitchFamily="18" charset="0"/>
              </a:rPr>
              <a:t>Основная </a:t>
            </a:r>
            <a:r>
              <a:rPr lang="ru-RU" sz="2500" dirty="0">
                <a:latin typeface="Times New Roman" panose="02020603050405020304" pitchFamily="18" charset="0"/>
                <a:cs typeface="Times New Roman" panose="02020603050405020304" pitchFamily="18" charset="0"/>
              </a:rPr>
              <a:t>цель конференции – обмен опытом семейного воспитания. Родители заранее готовят сообщение, педагог при необходимости оказывает помощь в выборе темы, оформлении выступления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23</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40150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Основная цель конференции </a:t>
            </a:r>
            <a:r>
              <a:rPr lang="ru-RU" sz="2500" dirty="0" smtClean="0">
                <a:latin typeface="Times New Roman" panose="02020603050405020304" pitchFamily="18" charset="0"/>
                <a:cs typeface="Times New Roman" panose="02020603050405020304" pitchFamily="18" charset="0"/>
              </a:rPr>
              <a:t>– обмен </a:t>
            </a:r>
            <a:r>
              <a:rPr lang="ru-RU" sz="2500" dirty="0">
                <a:latin typeface="Times New Roman" panose="02020603050405020304" pitchFamily="18" charset="0"/>
                <a:cs typeface="Times New Roman" panose="02020603050405020304" pitchFamily="18" charset="0"/>
              </a:rPr>
              <a:t>опытом семейного воспитания. Родители заранее готовят сообщение, педагог при необходимости оказывает помощь в выборе темы, оформлении выступления. На конференции может выступить специалист. Его выступление дается «для затравки», чтобы вызвать обсуждение, а если получится, то и дискуссию</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Конференция может проходить в рамках одного дошкольного учреждения, но практикуются и конференции городского, районного масштабов. Важно определить актуальную тему конференции («Забота о здоровье детей», «Физическая и психологическая готовность ребенка к обучению в школе», «Эстетическое воспитание дошкольников», «Школьное завтра» наших детей и др.). К конференции готовятся выставка детских работ, педагогической литературы, материалов, отражающих работу дошкольных учреждений и т.п. Завершить конференцию можно совместным концертом детей, сотрудников дошкольного учреждения, членов семей</a:t>
            </a:r>
            <a:r>
              <a:rPr lang="ru-RU" sz="2500" dirty="0" smtClean="0">
                <a:latin typeface="Times New Roman" panose="02020603050405020304" pitchFamily="18" charset="0"/>
                <a:cs typeface="Times New Roman" panose="02020603050405020304" pitchFamily="18" charset="0"/>
              </a:rPr>
              <a:t>.</a:t>
            </a:r>
          </a:p>
        </p:txBody>
      </p:sp>
      <p:sp>
        <p:nvSpPr>
          <p:cNvPr id="3" name="Номер слайда 2"/>
          <p:cNvSpPr>
            <a:spLocks noGrp="1"/>
          </p:cNvSpPr>
          <p:nvPr>
            <p:ph type="sldNum" sz="quarter" idx="12"/>
          </p:nvPr>
        </p:nvSpPr>
        <p:spPr/>
        <p:txBody>
          <a:bodyPr/>
          <a:lstStyle/>
          <a:p>
            <a:fld id="{5D38466B-DEE6-4334-8400-331435FCFD1B}" type="slidenum">
              <a:rPr lang="ru-RU" smtClean="0"/>
              <a:pPr/>
              <a:t>24</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92146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b="1" dirty="0">
                <a:latin typeface="Times New Roman" panose="02020603050405020304" pitchFamily="18" charset="0"/>
                <a:cs typeface="Times New Roman" panose="02020603050405020304" pitchFamily="18" charset="0"/>
              </a:rPr>
              <a:t>«Круглый стол». </a:t>
            </a:r>
            <a:r>
              <a:rPr lang="ru-RU" sz="2500" dirty="0">
                <a:latin typeface="Times New Roman" panose="02020603050405020304" pitchFamily="18" charset="0"/>
                <a:cs typeface="Times New Roman" panose="02020603050405020304" pitchFamily="18" charset="0"/>
              </a:rPr>
              <a:t>В нетрадиционной обстановке с обязательным участием специалистов обсуждаются с родителями актуальные проблемы </a:t>
            </a:r>
            <a:r>
              <a:rPr lang="ru-RU" sz="2500" dirty="0" smtClean="0">
                <a:latin typeface="Times New Roman" panose="02020603050405020304" pitchFamily="18" charset="0"/>
                <a:cs typeface="Times New Roman" panose="02020603050405020304" pitchFamily="18" charset="0"/>
              </a:rPr>
              <a:t>воспитания.</a:t>
            </a:r>
          </a:p>
          <a:p>
            <a:pPr indent="449263" algn="just"/>
            <a:r>
              <a:rPr lang="ru-RU" sz="2500" dirty="0" smtClean="0">
                <a:latin typeface="Times New Roman" panose="02020603050405020304" pitchFamily="18" charset="0"/>
                <a:cs typeface="Times New Roman" panose="02020603050405020304" pitchFamily="18" charset="0"/>
              </a:rPr>
              <a:t>По-прежнему </a:t>
            </a:r>
            <a:r>
              <a:rPr lang="ru-RU" sz="2500" dirty="0">
                <a:latin typeface="Times New Roman" panose="02020603050405020304" pitchFamily="18" charset="0"/>
                <a:cs typeface="Times New Roman" panose="02020603050405020304" pitchFamily="18" charset="0"/>
              </a:rPr>
              <a:t>значимым вектором работы остается проведение совместных с родителями </a:t>
            </a:r>
            <a:r>
              <a:rPr lang="ru-RU" sz="2500" b="1" dirty="0">
                <a:latin typeface="Times New Roman" panose="02020603050405020304" pitchFamily="18" charset="0"/>
                <a:cs typeface="Times New Roman" panose="02020603050405020304" pitchFamily="18" charset="0"/>
              </a:rPr>
              <a:t>п</a:t>
            </a:r>
            <a:r>
              <a:rPr lang="ru-RU" sz="2500" b="1" dirty="0" smtClean="0">
                <a:latin typeface="Times New Roman" panose="02020603050405020304" pitchFamily="18" charset="0"/>
                <a:cs typeface="Times New Roman" panose="02020603050405020304" pitchFamily="18" charset="0"/>
              </a:rPr>
              <a:t>раздников </a:t>
            </a:r>
            <a:r>
              <a:rPr lang="ru-RU" sz="2500" b="1" dirty="0">
                <a:latin typeface="Times New Roman" panose="02020603050405020304" pitchFamily="18" charset="0"/>
                <a:cs typeface="Times New Roman" panose="02020603050405020304" pitchFamily="18" charset="0"/>
              </a:rPr>
              <a:t>и развлечений</a:t>
            </a:r>
            <a:r>
              <a:rPr lang="ru-RU" sz="2500" dirty="0">
                <a:latin typeface="Times New Roman" panose="02020603050405020304" pitchFamily="18" charset="0"/>
                <a:cs typeface="Times New Roman" panose="02020603050405020304" pitchFamily="18" charset="0"/>
              </a:rPr>
              <a:t>. Это и спортивные соревнования «Папа, мама, я </a:t>
            </a:r>
            <a:r>
              <a:rPr lang="ru-RU" sz="2500" dirty="0" smtClean="0">
                <a:latin typeface="Times New Roman" panose="02020603050405020304" pitchFamily="18" charset="0"/>
                <a:cs typeface="Times New Roman" panose="02020603050405020304" pitchFamily="18" charset="0"/>
              </a:rPr>
              <a:t>– спортивная </a:t>
            </a:r>
            <a:r>
              <a:rPr lang="ru-RU" sz="2500" dirty="0">
                <a:latin typeface="Times New Roman" panose="02020603050405020304" pitchFamily="18" charset="0"/>
                <a:cs typeface="Times New Roman" panose="02020603050405020304" pitchFamily="18" charset="0"/>
              </a:rPr>
              <a:t>семья» и праздники, посвященные Международному женскому дню 8 марта, 23 февраля, 9 мая и др. Все это позволяет лучше узнать своих детей родителям, открыть для себя еще неизвестные стороны их интересов, увлечений, талантов</a:t>
            </a:r>
            <a:r>
              <a:rPr lang="ru-RU" sz="2500" dirty="0" smtClean="0">
                <a:latin typeface="Times New Roman" panose="02020603050405020304" pitchFamily="18" charset="0"/>
                <a:cs typeface="Times New Roman" panose="02020603050405020304" pitchFamily="18" charset="0"/>
              </a:rPr>
              <a:t>.</a:t>
            </a:r>
          </a:p>
          <a:p>
            <a:pPr indent="449263" algn="just"/>
            <a:r>
              <a:rPr lang="ru-RU" sz="2500" dirty="0">
                <a:latin typeface="Times New Roman" panose="02020603050405020304" pitchFamily="18" charset="0"/>
                <a:cs typeface="Times New Roman" panose="02020603050405020304" pitchFamily="18" charset="0"/>
              </a:rPr>
              <a:t>Отдельную группу составляют </a:t>
            </a:r>
            <a:r>
              <a:rPr lang="ru-RU" sz="2500" b="1" dirty="0">
                <a:latin typeface="Times New Roman" panose="02020603050405020304" pitchFamily="18" charset="0"/>
                <a:cs typeface="Times New Roman" panose="02020603050405020304" pitchFamily="18" charset="0"/>
              </a:rPr>
              <a:t>наглядно-информационные методы. </a:t>
            </a:r>
            <a:r>
              <a:rPr lang="ru-RU" sz="2500" dirty="0">
                <a:latin typeface="Times New Roman" panose="02020603050405020304" pitchFamily="18" charset="0"/>
                <a:cs typeface="Times New Roman" panose="02020603050405020304" pitchFamily="18" charset="0"/>
              </a:rPr>
              <a:t>Они знакомят родителей с условиями, задачами, содержанием и методами воспитания детей, способствуют преодолению поверхностного суждения о роли детского сада, оказывают практическую помощь семье. К ним относятся записи на магнитофон бесед с детьми, видеофрагменты организации различных видов деятельности, режимных моментов, занятий; фотографии, выставки детских работ, стенды, памятки, папки-передвижки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25</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29458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Уголок </a:t>
            </a:r>
            <a:r>
              <a:rPr lang="ru-RU" sz="2500" b="1" dirty="0">
                <a:latin typeface="Times New Roman" panose="02020603050405020304" pitchFamily="18" charset="0"/>
                <a:cs typeface="Times New Roman" panose="02020603050405020304" pitchFamily="18" charset="0"/>
              </a:rPr>
              <a:t>для родителей. </a:t>
            </a:r>
            <a:r>
              <a:rPr lang="ru-RU" sz="2500" dirty="0">
                <a:latin typeface="Times New Roman" panose="02020603050405020304" pitchFamily="18" charset="0"/>
                <a:cs typeface="Times New Roman" panose="02020603050405020304" pitchFamily="18" charset="0"/>
              </a:rPr>
              <a:t>Невозможно представить детский сад без красиво и оригинально оформленного родительского уголка. В нем размещается полезная для родителей и детей информация: режим дня группы, расписание занятий, ежедневное меню, полезные статьи и справочные материалы-пособия для родителей. Материалы родительского уголка можно разделить по содержанию на две части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a:latin typeface="Times New Roman" panose="02020603050405020304" pitchFamily="18" charset="0"/>
                <a:cs typeface="Times New Roman" panose="02020603050405020304" pitchFamily="18" charset="0"/>
              </a:rPr>
              <a:t>материалы информационного характера: правила для родителей, распорядок дня, объявления различного характера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a:latin typeface="Times New Roman" panose="02020603050405020304" pitchFamily="18" charset="0"/>
                <a:cs typeface="Times New Roman" panose="02020603050405020304" pitchFamily="18" charset="0"/>
              </a:rPr>
              <a:t>материалы, освещающие вопросы воспитания детей в детском саду и семье. В них отражается текущая работа по воспитанию и развитию детей. Родители наглядно увидят, как можно оборудовать уголок или комнату для ребенка, получат ответы на поставленные вопросы, узнают, какие консультации будут проводиться в ближайшее время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26</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695062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Главное – содержание </a:t>
            </a:r>
            <a:r>
              <a:rPr lang="ru-RU" sz="2500" dirty="0">
                <a:latin typeface="Times New Roman" panose="02020603050405020304" pitchFamily="18" charset="0"/>
                <a:cs typeface="Times New Roman" panose="02020603050405020304" pitchFamily="18" charset="0"/>
              </a:rPr>
              <a:t>родительского уголка должно быть кратким, ясным, разборчивым, чтобы у родителей возникло желание обратиться к его содержанию. Ещё очень важно не только наполнить уголок самой свежей и полезной информацией, но и сделать его красочным и привлекающим внимание. Для этого </a:t>
            </a:r>
            <a:r>
              <a:rPr lang="ru-RU" sz="2500" dirty="0" smtClean="0">
                <a:latin typeface="Times New Roman" panose="02020603050405020304" pitchFamily="18" charset="0"/>
                <a:cs typeface="Times New Roman" panose="02020603050405020304" pitchFamily="18" charset="0"/>
              </a:rPr>
              <a:t>необходимо выбрать </a:t>
            </a:r>
            <a:r>
              <a:rPr lang="ru-RU" sz="2500" dirty="0">
                <a:latin typeface="Times New Roman" panose="02020603050405020304" pitchFamily="18" charset="0"/>
                <a:cs typeface="Times New Roman" panose="02020603050405020304" pitchFamily="18" charset="0"/>
              </a:rPr>
              <a:t>подходящее место на стене. Желательно разместить уголок напротив входной двери или сразу над шкафами в раздевалке. Так нужная информация будет сразу попадаться родителям на глаза. Освободить на стене место для будущего родительского уголка. Сделайте из фанеры планшетный стенд или купите готовый, желательно сборно-разборный, чтобы иметь возможность при необходимости увеличить или уменьшить площадь стенда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Решить, что именно будет наполнять родительский стенд. Обязательно должны присутствовать плакаты со справочной информацией: родителям о правах ребенка, ОБЖ родителям (правила личной безопасности), родители и второй ребенок, советы врачей, родители и их обязанности и пр</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27</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42173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Обратить </a:t>
            </a:r>
            <a:r>
              <a:rPr lang="ru-RU" sz="2500" dirty="0">
                <a:latin typeface="Times New Roman" panose="02020603050405020304" pitchFamily="18" charset="0"/>
                <a:cs typeface="Times New Roman" panose="02020603050405020304" pitchFamily="18" charset="0"/>
              </a:rPr>
              <a:t>внимание на содержание справочных материалов. Все статьи должны быть написаны доступным языком, без сложных терминов, размер шрифта букв </a:t>
            </a:r>
            <a:r>
              <a:rPr lang="ru-RU" sz="2500" dirty="0" smtClean="0">
                <a:latin typeface="Times New Roman" panose="02020603050405020304" pitchFamily="18" charset="0"/>
                <a:cs typeface="Times New Roman" panose="02020603050405020304" pitchFamily="18" charset="0"/>
              </a:rPr>
              <a:t>– не </a:t>
            </a:r>
            <a:r>
              <a:rPr lang="ru-RU" sz="2500" dirty="0">
                <a:latin typeface="Times New Roman" panose="02020603050405020304" pitchFamily="18" charset="0"/>
                <a:cs typeface="Times New Roman" panose="02020603050405020304" pitchFamily="18" charset="0"/>
              </a:rPr>
              <a:t>менее 14 кеглей. Информацию дополнить красочными рисунками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Подготовить и поместить информацию о детском учреждении и персонале, с указанием контактных телефонов. Это даст родителям возможность получать личные консультации в случае необходимости. Расписание дня, ежедневное меню, информация о воспитанниках группы (рост, вес и прочие показатели) – все это непременная часть родительского уголка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Традиционно родительский уголок оформляется в виде теремка, крышу которого можно сделать из любого материала (бумаги, самоклеящейся клеёнки, соломы, веток и т.д.). Украшается уголок рисунками, аппликациями и поделками детей. Можно попросить и самих родителей, которые вместе с детьми с удовольствием примут участие в этом творческом мероприятии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28</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67574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624786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Но </a:t>
            </a:r>
            <a:r>
              <a:rPr lang="ru-RU" sz="2500" dirty="0">
                <a:latin typeface="Times New Roman" panose="02020603050405020304" pitchFamily="18" charset="0"/>
                <a:cs typeface="Times New Roman" panose="02020603050405020304" pitchFamily="18" charset="0"/>
              </a:rPr>
              <a:t>можно подумать и о нетривиальном оформлении уголка. Здесь вариантов может быть много. Можно оформите стенд в соответствии с названием группы или общим дизайном приёмной. Например, в виде паровозика с вагончиками. Для этого на каждую статью или памятку (они обычно выпускаются в формате А4) приклеить из разноцветного картона колеса, сделать окантовку вагончиков цветной бумагой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Стенды</a:t>
            </a:r>
            <a:r>
              <a:rPr lang="ru-RU" sz="2500" dirty="0">
                <a:latin typeface="Times New Roman" panose="02020603050405020304" pitchFamily="18" charset="0"/>
                <a:cs typeface="Times New Roman" panose="02020603050405020304" pitchFamily="18" charset="0"/>
              </a:rPr>
              <a:t> – это наглядная форма предъявления информации. На стендах целесообразно размещать информацию для родителей трех видов: стратегическую (многолетнюю), тактическую (годичную), оперативную. Стратегическая информация – это необходимые родителям сведения о задачах развития ДОУ на перспективу, о реализуемой образовательной программе. Тактическая информация – это сведения о режиме дня ребенка, о задачах и содержании </a:t>
            </a:r>
            <a:r>
              <a:rPr lang="ru-RU" sz="2500" dirty="0" err="1">
                <a:latin typeface="Times New Roman" panose="02020603050405020304" pitchFamily="18" charset="0"/>
                <a:cs typeface="Times New Roman" panose="02020603050405020304" pitchFamily="18" charset="0"/>
              </a:rPr>
              <a:t>воспитательно</a:t>
            </a:r>
            <a:r>
              <a:rPr lang="ru-RU" sz="2500" dirty="0">
                <a:latin typeface="Times New Roman" panose="02020603050405020304" pitchFamily="18" charset="0"/>
                <a:cs typeface="Times New Roman" panose="02020603050405020304" pitchFamily="18" charset="0"/>
              </a:rPr>
              <a:t>-образовательной работы в группе на год. Оперативная информация – это сведения об ожидаемых или уже прошедших мероприятиях в группе, детском саду, районе (акциях, конкурсах, выставках и т.д</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29</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92604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Семья — первая ступень в жизни человека. Она с раннего возраста направляет сознание, волю, чувства детей. От того, каковы здесь традиции, какое место занимает в семье ребенок </a:t>
            </a:r>
            <a:r>
              <a:rPr lang="ru-RU" sz="2500" dirty="0" smtClean="0">
                <a:latin typeface="Times New Roman" panose="02020603050405020304" pitchFamily="18" charset="0"/>
                <a:cs typeface="Times New Roman" panose="02020603050405020304" pitchFamily="18" charset="0"/>
              </a:rPr>
              <a:t>– будущий </a:t>
            </a:r>
            <a:r>
              <a:rPr lang="ru-RU" sz="2500" dirty="0">
                <a:latin typeface="Times New Roman" panose="02020603050405020304" pitchFamily="18" charset="0"/>
                <a:cs typeface="Times New Roman" panose="02020603050405020304" pitchFamily="18" charset="0"/>
              </a:rPr>
              <a:t>школьник, какова, по отношению к нему воспитательная линия членов семьи, зависит многое. Под руководством родителей ребенок приобретает свой первый жизненный опыт, элементарные знания об окружающей действительности, умения и навыки. Поэтому многое зависит от характера внутрисемейных отношений и от понимания родителями важности правильного воспитания в семье</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Сила влияния семьи в том, что оно осуществляется постоянно, длительное время и в самых различных ситуациях и условиях. Поэтому нельзя недооценивать роль семьи в подготовке детей к школьному обучению</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В школе за последнее время произошли серьезные преобразования, введены новые программы, </a:t>
            </a:r>
            <a:r>
              <a:rPr lang="ru-RU" sz="2500" dirty="0" smtClean="0">
                <a:latin typeface="Times New Roman" panose="02020603050405020304" pitchFamily="18" charset="0"/>
                <a:cs typeface="Times New Roman" panose="02020603050405020304" pitchFamily="18" charset="0"/>
              </a:rPr>
              <a:t>ФГОС</a:t>
            </a:r>
            <a:r>
              <a:rPr lang="ru-RU" sz="2500" dirty="0">
                <a:latin typeface="Times New Roman" panose="02020603050405020304" pitchFamily="18" charset="0"/>
                <a:cs typeface="Times New Roman" panose="02020603050405020304" pitchFamily="18" charset="0"/>
              </a:rPr>
              <a:t>, изменилась структура школы. Все более высокие требования предъявляются к детям, идущим в первый класс.</a:t>
            </a:r>
          </a:p>
        </p:txBody>
      </p:sp>
      <p:sp>
        <p:nvSpPr>
          <p:cNvPr id="3" name="Номер слайда 2"/>
          <p:cNvSpPr>
            <a:spLocks noGrp="1"/>
          </p:cNvSpPr>
          <p:nvPr>
            <p:ph type="sldNum" sz="quarter" idx="12"/>
          </p:nvPr>
        </p:nvSpPr>
        <p:spPr/>
        <p:txBody>
          <a:bodyPr/>
          <a:lstStyle/>
          <a:p>
            <a:fld id="{5D38466B-DEE6-4334-8400-331435FCFD1B}" type="slidenum">
              <a:rPr lang="ru-RU" smtClean="0"/>
              <a:pPr/>
              <a:t>3</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44767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Воспитателям </a:t>
            </a:r>
            <a:r>
              <a:rPr lang="ru-RU" sz="2500" dirty="0">
                <a:latin typeface="Times New Roman" panose="02020603050405020304" pitchFamily="18" charset="0"/>
                <a:cs typeface="Times New Roman" panose="02020603050405020304" pitchFamily="18" charset="0"/>
              </a:rPr>
              <a:t>важно помнить, что оперативная информация быстро устаревает, поэтому ее нужно постоянно обновлять</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Стендовая информация становится привлекательной для родителей, если она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структурирована </a:t>
            </a:r>
            <a:r>
              <a:rPr lang="ru-RU" sz="2500" dirty="0">
                <a:latin typeface="Times New Roman" panose="02020603050405020304" pitchFamily="18" charset="0"/>
                <a:cs typeface="Times New Roman" panose="02020603050405020304" pitchFamily="18" charset="0"/>
              </a:rPr>
              <a:t>по </a:t>
            </a:r>
            <a:r>
              <a:rPr lang="ru-RU" sz="2500" dirty="0" smtClean="0">
                <a:latin typeface="Times New Roman" panose="02020603050405020304" pitchFamily="18" charset="0"/>
                <a:cs typeface="Times New Roman" panose="02020603050405020304" pitchFamily="18" charset="0"/>
              </a:rPr>
              <a:t>направлениям;</a:t>
            </a:r>
          </a:p>
          <a:p>
            <a:pPr marL="342900" indent="-342900" algn="just">
              <a:buFont typeface="Wingdings" pitchFamily="2" charset="2"/>
              <a:buChar char="ü"/>
            </a:pPr>
            <a:r>
              <a:rPr lang="ru-RU" sz="2500" dirty="0">
                <a:latin typeface="Times New Roman" panose="02020603050405020304" pitchFamily="18" charset="0"/>
                <a:cs typeface="Times New Roman" panose="02020603050405020304" pitchFamily="18" charset="0"/>
              </a:rPr>
              <a:t>о</a:t>
            </a:r>
            <a:r>
              <a:rPr lang="ru-RU" sz="2500" dirty="0" smtClean="0">
                <a:latin typeface="Times New Roman" panose="02020603050405020304" pitchFamily="18" charset="0"/>
                <a:cs typeface="Times New Roman" panose="02020603050405020304" pitchFamily="18" charset="0"/>
              </a:rPr>
              <a:t>твечает </a:t>
            </a:r>
            <a:r>
              <a:rPr lang="ru-RU" sz="2500" dirty="0">
                <a:latin typeface="Times New Roman" panose="02020603050405020304" pitchFamily="18" charset="0"/>
                <a:cs typeface="Times New Roman" panose="02020603050405020304" pitchFamily="18" charset="0"/>
              </a:rPr>
              <a:t>информационным запросам </a:t>
            </a:r>
            <a:r>
              <a:rPr lang="ru-RU" sz="2500" dirty="0" smtClean="0">
                <a:latin typeface="Times New Roman" panose="02020603050405020304" pitchFamily="18" charset="0"/>
                <a:cs typeface="Times New Roman" panose="02020603050405020304" pitchFamily="18" charset="0"/>
              </a:rPr>
              <a:t>родителей;</a:t>
            </a:r>
          </a:p>
          <a:p>
            <a:pPr marL="342900" indent="-342900" algn="just">
              <a:buFont typeface="Wingdings" pitchFamily="2" charset="2"/>
              <a:buChar char="ü"/>
            </a:pPr>
            <a:r>
              <a:rPr lang="ru-RU" sz="2500" dirty="0">
                <a:latin typeface="Times New Roman" panose="02020603050405020304" pitchFamily="18" charset="0"/>
                <a:cs typeface="Times New Roman" panose="02020603050405020304" pitchFamily="18" charset="0"/>
              </a:rPr>
              <a:t>э</a:t>
            </a:r>
            <a:r>
              <a:rPr lang="ru-RU" sz="2500" dirty="0" smtClean="0">
                <a:latin typeface="Times New Roman" panose="02020603050405020304" pitchFamily="18" charset="0"/>
                <a:cs typeface="Times New Roman" panose="02020603050405020304" pitchFamily="18" charset="0"/>
              </a:rPr>
              <a:t>стетически оформлена;</a:t>
            </a:r>
          </a:p>
          <a:p>
            <a:pPr marL="342900" indent="-342900" algn="just">
              <a:buFont typeface="Wingdings" pitchFamily="2" charset="2"/>
              <a:buChar char="ü"/>
            </a:pPr>
            <a:r>
              <a:rPr lang="ru-RU" sz="2500" dirty="0">
                <a:latin typeface="Times New Roman" panose="02020603050405020304" pitchFamily="18" charset="0"/>
                <a:cs typeface="Times New Roman" panose="02020603050405020304" pitchFamily="18" charset="0"/>
              </a:rPr>
              <a:t>с</a:t>
            </a:r>
            <a:r>
              <a:rPr lang="ru-RU" sz="2500" dirty="0" smtClean="0">
                <a:latin typeface="Times New Roman" panose="02020603050405020304" pitchFamily="18" charset="0"/>
                <a:cs typeface="Times New Roman" panose="02020603050405020304" pitchFamily="18" charset="0"/>
              </a:rPr>
              <a:t>одержит </a:t>
            </a:r>
            <a:r>
              <a:rPr lang="ru-RU" sz="2500" dirty="0">
                <a:latin typeface="Times New Roman" panose="02020603050405020304" pitchFamily="18" charset="0"/>
                <a:cs typeface="Times New Roman" panose="02020603050405020304" pitchFamily="18" charset="0"/>
              </a:rPr>
              <a:t>текст и </a:t>
            </a:r>
            <a:r>
              <a:rPr lang="ru-RU" sz="2500" dirty="0" smtClean="0">
                <a:latin typeface="Times New Roman" panose="02020603050405020304" pitchFamily="18" charset="0"/>
                <a:cs typeface="Times New Roman" panose="02020603050405020304" pitchFamily="18" charset="0"/>
              </a:rPr>
              <a:t>фотоматериалы.</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Памятка </a:t>
            </a:r>
            <a:r>
              <a:rPr lang="ru-RU" sz="2500" dirty="0">
                <a:latin typeface="Times New Roman" panose="02020603050405020304" pitchFamily="18" charset="0"/>
                <a:cs typeface="Times New Roman" panose="02020603050405020304" pitchFamily="18" charset="0"/>
              </a:rPr>
              <a:t>– это хорошо структурированный короткий текст, напоминающий о чем-либо, а также призывающий родителей к осознанному воспитанию детей в семье и сотрудничеству с детским садом в решении различных образовательных задач. Чаще всего родители получают памятки в рамках проводимых в детском саду мероприятий для детей и родителей (родительские собрания, конференции и т.д.). Если семья по то или иной причине не участвовала во встрече, она может получить памятку в индивидуальном порядке с соответствующими устными рекомендациями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30</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383088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Выставка </a:t>
            </a:r>
            <a:r>
              <a:rPr lang="ru-RU" sz="2500" dirty="0">
                <a:latin typeface="Times New Roman" panose="02020603050405020304" pitchFamily="18" charset="0"/>
                <a:cs typeface="Times New Roman" panose="02020603050405020304" pitchFamily="18" charset="0"/>
              </a:rPr>
              <a:t>– это собрание предметов (рисунков, фотографий, книг и журналов и др.), расположенных для обозрения детей и взрослых. Тематические выставки («Как воспитать здорового ребенка», «Досуг в семье», «Игры детей» и др.) позволяют познакомить родителей с актуальными вопросами общественной жизни, вопросами теории и практики воспитания и обучения детей, пропагандировать лучший опыт семьи, в доступной наглядной форме представить демонстрационный </a:t>
            </a:r>
            <a:r>
              <a:rPr lang="ru-RU" sz="2500" dirty="0" smtClean="0">
                <a:latin typeface="Times New Roman" panose="02020603050405020304" pitchFamily="18" charset="0"/>
                <a:cs typeface="Times New Roman" panose="02020603050405020304" pitchFamily="18" charset="0"/>
              </a:rPr>
              <a:t>материал. Важно </a:t>
            </a:r>
            <a:r>
              <a:rPr lang="ru-RU" sz="2500" dirty="0">
                <a:latin typeface="Times New Roman" panose="02020603050405020304" pitchFamily="18" charset="0"/>
                <a:cs typeface="Times New Roman" panose="02020603050405020304" pitchFamily="18" charset="0"/>
              </a:rPr>
              <a:t>не только предлагать, но и поддерживать желание родителей презентовать собственный опыт воспитания детей в детском саду, например, опыт семейного взаимодействия с природой родного края в фотографиях и картинках</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Папки–передвижки. </a:t>
            </a:r>
            <a:r>
              <a:rPr lang="ru-RU" sz="2500" dirty="0">
                <a:latin typeface="Times New Roman" panose="02020603050405020304" pitchFamily="18" charset="0"/>
                <a:cs typeface="Times New Roman" panose="02020603050405020304" pitchFamily="18" charset="0"/>
              </a:rPr>
              <a:t>Формируются по тематическому принципу: «Чтобы наши дети не болели», «Роль отца в воспитании детей» и т.д. Папка дается во временное пользование родителям. Когда родители ознакомятся с содержанием папки-передвижки, с ними следует побеседовать о прочитанном, ответить на возникшие вопросы, выслушать предложения и т.д</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31</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99838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5648632" y="1195618"/>
            <a:ext cx="6086168" cy="4937099"/>
          </a:xfrm>
          <a:solidFill>
            <a:schemeClr val="accent4">
              <a:lumMod val="40000"/>
              <a:lumOff val="60000"/>
            </a:schemeClr>
          </a:solidFill>
        </p:spPr>
        <p:txBody>
          <a:bodyPr>
            <a:normAutofit/>
          </a:bodyPr>
          <a:lstStyle/>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r>
              <a:rPr lang="ru-RU" sz="4800" dirty="0">
                <a:latin typeface="Times New Roman" panose="02020603050405020304" pitchFamily="18" charset="0"/>
                <a:cs typeface="Times New Roman" panose="02020603050405020304" pitchFamily="18" charset="0"/>
              </a:rPr>
              <a:t>Использование </a:t>
            </a:r>
            <a:r>
              <a:rPr lang="ru-RU" sz="4800" dirty="0" smtClean="0">
                <a:latin typeface="Times New Roman" panose="02020603050405020304" pitchFamily="18" charset="0"/>
                <a:cs typeface="Times New Roman" panose="02020603050405020304" pitchFamily="18" charset="0"/>
              </a:rPr>
              <a:t>нетрадиционных </a:t>
            </a:r>
            <a:r>
              <a:rPr lang="ru-RU" sz="4800" dirty="0">
                <a:latin typeface="Times New Roman" panose="02020603050405020304" pitchFamily="18" charset="0"/>
                <a:cs typeface="Times New Roman" panose="02020603050405020304" pitchFamily="18" charset="0"/>
              </a:rPr>
              <a:t>форм работы с родителями</a:t>
            </a:r>
            <a:endParaRPr lang="ru-RU" sz="46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5D38466B-DEE6-4334-8400-331435FCFD1B}" type="slidenum">
              <a:rPr lang="ru-RU" smtClean="0"/>
              <a:pPr/>
              <a:t>32</a:t>
            </a:fld>
            <a:endParaRPr lang="ru-RU"/>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892" y="1698064"/>
            <a:ext cx="5140349" cy="31099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727620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708981"/>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В настоящее время особой популярностью, как у педагогов, так и у родителей пользуются нетрадиционные формы общения. Они направлены на установление неформальных контактов с родителями, привлечение их внимания к детскому саду. Родители лучше узнают своего ребенка, поскольку видят его в другой, новой для себя обстановке, сближаются с педагогами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Практикой уже накоплено многообразие нетрадиционных форм, но они еще недостаточно изучены и обобщены. Однако сегодня изменились принципы, на основе которых строится общение педагогов и родителей. Оно строиться на основе диалога, открытости, искренности, отказе от критики и оценки партнера по общению. Поэтому данные формы рассматриваются как нетрадиционные</a:t>
            </a:r>
            <a:r>
              <a:rPr lang="ru-RU" sz="2500" dirty="0" smtClean="0">
                <a:latin typeface="Times New Roman" panose="02020603050405020304" pitchFamily="18" charset="0"/>
                <a:cs typeface="Times New Roman" panose="02020603050405020304" pitchFamily="18" charset="0"/>
              </a:rPr>
              <a:t>.</a:t>
            </a:r>
          </a:p>
          <a:p>
            <a:pPr indent="449263" algn="just"/>
            <a:r>
              <a:rPr lang="ru-RU" sz="2500" dirty="0">
                <a:latin typeface="Times New Roman" panose="02020603050405020304" pitchFamily="18" charset="0"/>
                <a:cs typeface="Times New Roman" panose="02020603050405020304" pitchFamily="18" charset="0"/>
              </a:rPr>
              <a:t>Т.В. Кротова предлагает следующую классификацию нетрадиционных форм взаимодействия с родителями (табл</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33</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9151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77054"/>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Нетрадиционные формы организации общения педагогов и родителей</a:t>
            </a:r>
          </a:p>
        </p:txBody>
      </p:sp>
      <p:sp>
        <p:nvSpPr>
          <p:cNvPr id="3" name="Номер слайда 2"/>
          <p:cNvSpPr>
            <a:spLocks noGrp="1"/>
          </p:cNvSpPr>
          <p:nvPr>
            <p:ph type="sldNum" sz="quarter" idx="12"/>
          </p:nvPr>
        </p:nvSpPr>
        <p:spPr/>
        <p:txBody>
          <a:bodyPr/>
          <a:lstStyle/>
          <a:p>
            <a:fld id="{5D38466B-DEE6-4334-8400-331435FCFD1B}" type="slidenum">
              <a:rPr lang="ru-RU" smtClean="0"/>
              <a:pPr/>
              <a:t>34</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6" name="Таблица 5"/>
          <p:cNvGraphicFramePr>
            <a:graphicFrameLocks noGrp="1"/>
          </p:cNvGraphicFramePr>
          <p:nvPr>
            <p:extLst>
              <p:ext uri="{D42A27DB-BD31-4B8C-83A1-F6EECF244321}">
                <p14:modId xmlns:p14="http://schemas.microsoft.com/office/powerpoint/2010/main" xmlns="" val="1256847587"/>
              </p:ext>
            </p:extLst>
          </p:nvPr>
        </p:nvGraphicFramePr>
        <p:xfrm>
          <a:off x="250724" y="1285926"/>
          <a:ext cx="11710220" cy="5173868"/>
        </p:xfrm>
        <a:graphic>
          <a:graphicData uri="http://schemas.openxmlformats.org/drawingml/2006/table">
            <a:tbl>
              <a:tblPr firstRow="1" firstCol="1" bandRow="1"/>
              <a:tblGrid>
                <a:gridCol w="1909854"/>
                <a:gridCol w="3302297"/>
                <a:gridCol w="6498069"/>
              </a:tblGrid>
              <a:tr h="102799">
                <a:tc>
                  <a:txBody>
                    <a:bodyPr/>
                    <a:lstStyle/>
                    <a:p>
                      <a:pPr algn="just">
                        <a:lnSpc>
                          <a:spcPct val="115000"/>
                        </a:lnSpc>
                        <a:spcAft>
                          <a:spcPts val="0"/>
                        </a:spcAft>
                      </a:pPr>
                      <a:r>
                        <a:rPr lang="ru-RU" sz="1800" b="1" dirty="0">
                          <a:solidFill>
                            <a:srgbClr val="000000"/>
                          </a:solidFill>
                          <a:effectLst/>
                          <a:latin typeface="Times New Roman" pitchFamily="18" charset="0"/>
                          <a:ea typeface="Times New Roman"/>
                          <a:cs typeface="Times New Roman" pitchFamily="18" charset="0"/>
                        </a:rPr>
                        <a:t>Наименование</a:t>
                      </a:r>
                      <a:endParaRPr lang="ru-RU" sz="1800" dirty="0">
                        <a:effectLst/>
                        <a:latin typeface="Times New Roman" pitchFamily="18" charset="0"/>
                        <a:ea typeface="Calibri"/>
                        <a:cs typeface="Times New Roman" pitchFamily="18" charset="0"/>
                      </a:endParaRPr>
                    </a:p>
                  </a:txBody>
                  <a:tcPr marL="13138" marR="131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ru-RU" sz="1800" b="1" dirty="0">
                          <a:solidFill>
                            <a:srgbClr val="000000"/>
                          </a:solidFill>
                          <a:effectLst/>
                          <a:latin typeface="Times New Roman" pitchFamily="18" charset="0"/>
                          <a:ea typeface="Times New Roman"/>
                          <a:cs typeface="Times New Roman" pitchFamily="18" charset="0"/>
                        </a:rPr>
                        <a:t>Цель использования</a:t>
                      </a:r>
                      <a:endParaRPr lang="ru-RU" sz="1800" dirty="0">
                        <a:effectLst/>
                        <a:latin typeface="Times New Roman" pitchFamily="18" charset="0"/>
                        <a:ea typeface="Calibri"/>
                        <a:cs typeface="Times New Roman" pitchFamily="18" charset="0"/>
                      </a:endParaRPr>
                    </a:p>
                  </a:txBody>
                  <a:tcPr marL="13138" marR="131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ru-RU" sz="1800" b="1" dirty="0">
                          <a:solidFill>
                            <a:srgbClr val="000000"/>
                          </a:solidFill>
                          <a:effectLst/>
                          <a:latin typeface="Times New Roman" pitchFamily="18" charset="0"/>
                          <a:ea typeface="Times New Roman"/>
                          <a:cs typeface="Times New Roman" pitchFamily="18" charset="0"/>
                        </a:rPr>
                        <a:t>Формы проведения общения</a:t>
                      </a:r>
                      <a:endParaRPr lang="ru-RU" sz="1800" dirty="0">
                        <a:effectLst/>
                        <a:latin typeface="Times New Roman" pitchFamily="18" charset="0"/>
                        <a:ea typeface="Calibri"/>
                        <a:cs typeface="Times New Roman" pitchFamily="18" charset="0"/>
                      </a:endParaRPr>
                    </a:p>
                  </a:txBody>
                  <a:tcPr marL="13138" marR="131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411199">
                <a:tc>
                  <a:txBody>
                    <a:bodyPr/>
                    <a:lstStyle/>
                    <a:p>
                      <a:pPr algn="just">
                        <a:lnSpc>
                          <a:spcPct val="115000"/>
                        </a:lnSpc>
                        <a:spcAft>
                          <a:spcPts val="0"/>
                        </a:spcAft>
                      </a:pPr>
                      <a:r>
                        <a:rPr lang="ru-RU" sz="1800" dirty="0">
                          <a:solidFill>
                            <a:srgbClr val="000000"/>
                          </a:solidFill>
                          <a:effectLst/>
                          <a:latin typeface="Times New Roman" pitchFamily="18" charset="0"/>
                          <a:ea typeface="Times New Roman"/>
                          <a:cs typeface="Times New Roman" pitchFamily="18" charset="0"/>
                        </a:rPr>
                        <a:t>Информационно-аналитические</a:t>
                      </a:r>
                      <a:endParaRPr lang="ru-RU" sz="1800" dirty="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a:solidFill>
                            <a:srgbClr val="000000"/>
                          </a:solidFill>
                          <a:effectLst/>
                          <a:latin typeface="Times New Roman" pitchFamily="18" charset="0"/>
                          <a:ea typeface="Times New Roman"/>
                          <a:cs typeface="Times New Roman" pitchFamily="18" charset="0"/>
                        </a:rPr>
                        <a:t>Выявление интересов, потребностей, запросов родителей, уровня их педагогической грамотности</a:t>
                      </a:r>
                      <a:endParaRPr lang="ru-RU" sz="180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Проведение социологических срезов, опросов</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«Почтовый ящик»</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Индивидуальные блокноты</a:t>
                      </a:r>
                      <a:endParaRPr lang="ru-RU" sz="1800" dirty="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96528">
                <a:tc>
                  <a:txBody>
                    <a:bodyPr/>
                    <a:lstStyle/>
                    <a:p>
                      <a:pPr algn="just">
                        <a:lnSpc>
                          <a:spcPct val="115000"/>
                        </a:lnSpc>
                        <a:spcAft>
                          <a:spcPts val="0"/>
                        </a:spcAft>
                      </a:pPr>
                      <a:r>
                        <a:rPr lang="ru-RU" sz="1800" dirty="0">
                          <a:solidFill>
                            <a:srgbClr val="000000"/>
                          </a:solidFill>
                          <a:effectLst/>
                          <a:latin typeface="Times New Roman" pitchFamily="18" charset="0"/>
                          <a:ea typeface="Times New Roman"/>
                          <a:cs typeface="Times New Roman" pitchFamily="18" charset="0"/>
                        </a:rPr>
                        <a:t>Познавательные</a:t>
                      </a:r>
                      <a:endParaRPr lang="ru-RU" sz="1800" dirty="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a:solidFill>
                            <a:srgbClr val="000000"/>
                          </a:solidFill>
                          <a:effectLst/>
                          <a:latin typeface="Times New Roman" pitchFamily="18" charset="0"/>
                          <a:ea typeface="Times New Roman"/>
                          <a:cs typeface="Times New Roman" pitchFamily="18" charset="0"/>
                        </a:rPr>
                        <a:t>Ознакомление родителей с возрастными и психоло гическими особенностями детей дошкольного возра ста. Формирование у роди телей практических навыков воспитания детей</a:t>
                      </a:r>
                      <a:endParaRPr lang="ru-RU" sz="180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Семинары-практикумы</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Тренинги</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Проведение собраний, консультаций в нетрадиционной форме</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Мини-собрания</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Педагогический брифинг</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Педагогическая гостиная</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Устные педагогические журналы</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Игры с педагогическим </a:t>
                      </a:r>
                      <a:r>
                        <a:rPr lang="ru-RU" sz="1800" dirty="0" smtClean="0">
                          <a:solidFill>
                            <a:srgbClr val="000000"/>
                          </a:solidFill>
                          <a:effectLst/>
                          <a:latin typeface="Times New Roman" pitchFamily="18" charset="0"/>
                          <a:ea typeface="Times New Roman"/>
                          <a:cs typeface="Times New Roman" pitchFamily="18" charset="0"/>
                        </a:rPr>
                        <a:t>содержанием</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Педагогическая библиотека для родителей</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err="1">
                          <a:solidFill>
                            <a:srgbClr val="000000"/>
                          </a:solidFill>
                          <a:effectLst/>
                          <a:latin typeface="Times New Roman" pitchFamily="18" charset="0"/>
                          <a:ea typeface="Times New Roman"/>
                          <a:cs typeface="Times New Roman" pitchFamily="18" charset="0"/>
                        </a:rPr>
                        <a:t>Исследовательско</a:t>
                      </a:r>
                      <a:r>
                        <a:rPr lang="ru-RU" sz="1800" dirty="0">
                          <a:solidFill>
                            <a:srgbClr val="000000"/>
                          </a:solidFill>
                          <a:effectLst/>
                          <a:latin typeface="Times New Roman" pitchFamily="18" charset="0"/>
                          <a:ea typeface="Times New Roman"/>
                          <a:cs typeface="Times New Roman" pitchFamily="18" charset="0"/>
                        </a:rPr>
                        <a:t>-проектные, ролевые, имитационные и деловые игры.</a:t>
                      </a:r>
                      <a:endParaRPr lang="ru-RU" sz="1800" dirty="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3159151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77054"/>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Нетрадиционные формы организации общения педагогов и родителей</a:t>
            </a:r>
          </a:p>
        </p:txBody>
      </p:sp>
      <p:sp>
        <p:nvSpPr>
          <p:cNvPr id="3" name="Номер слайда 2"/>
          <p:cNvSpPr>
            <a:spLocks noGrp="1"/>
          </p:cNvSpPr>
          <p:nvPr>
            <p:ph type="sldNum" sz="quarter" idx="12"/>
          </p:nvPr>
        </p:nvSpPr>
        <p:spPr/>
        <p:txBody>
          <a:bodyPr/>
          <a:lstStyle/>
          <a:p>
            <a:fld id="{5D38466B-DEE6-4334-8400-331435FCFD1B}" type="slidenum">
              <a:rPr lang="ru-RU" smtClean="0"/>
              <a:pPr/>
              <a:t>35</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6" name="Таблица 5"/>
          <p:cNvGraphicFramePr>
            <a:graphicFrameLocks noGrp="1"/>
          </p:cNvGraphicFramePr>
          <p:nvPr>
            <p:extLst>
              <p:ext uri="{D42A27DB-BD31-4B8C-83A1-F6EECF244321}">
                <p14:modId xmlns:p14="http://schemas.microsoft.com/office/powerpoint/2010/main" xmlns="" val="1763731395"/>
              </p:ext>
            </p:extLst>
          </p:nvPr>
        </p:nvGraphicFramePr>
        <p:xfrm>
          <a:off x="250724" y="1285926"/>
          <a:ext cx="11710220" cy="4101084"/>
        </p:xfrm>
        <a:graphic>
          <a:graphicData uri="http://schemas.openxmlformats.org/drawingml/2006/table">
            <a:tbl>
              <a:tblPr firstRow="1" firstCol="1" bandRow="1"/>
              <a:tblGrid>
                <a:gridCol w="1909854"/>
                <a:gridCol w="3302297"/>
                <a:gridCol w="6498069"/>
              </a:tblGrid>
              <a:tr h="102799">
                <a:tc>
                  <a:txBody>
                    <a:bodyPr/>
                    <a:lstStyle/>
                    <a:p>
                      <a:pPr algn="just">
                        <a:lnSpc>
                          <a:spcPct val="115000"/>
                        </a:lnSpc>
                        <a:spcAft>
                          <a:spcPts val="0"/>
                        </a:spcAft>
                      </a:pPr>
                      <a:r>
                        <a:rPr lang="ru-RU" sz="1800" b="1" dirty="0">
                          <a:solidFill>
                            <a:srgbClr val="000000"/>
                          </a:solidFill>
                          <a:effectLst/>
                          <a:latin typeface="Times New Roman" pitchFamily="18" charset="0"/>
                          <a:ea typeface="Times New Roman"/>
                          <a:cs typeface="Times New Roman" pitchFamily="18" charset="0"/>
                        </a:rPr>
                        <a:t>Наименование</a:t>
                      </a:r>
                      <a:endParaRPr lang="ru-RU" sz="1800" dirty="0">
                        <a:effectLst/>
                        <a:latin typeface="Times New Roman" pitchFamily="18" charset="0"/>
                        <a:ea typeface="Calibri"/>
                        <a:cs typeface="Times New Roman" pitchFamily="18" charset="0"/>
                      </a:endParaRPr>
                    </a:p>
                  </a:txBody>
                  <a:tcPr marL="13138" marR="131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ru-RU" sz="1800" b="1" dirty="0">
                          <a:solidFill>
                            <a:srgbClr val="000000"/>
                          </a:solidFill>
                          <a:effectLst/>
                          <a:latin typeface="Times New Roman" pitchFamily="18" charset="0"/>
                          <a:ea typeface="Times New Roman"/>
                          <a:cs typeface="Times New Roman" pitchFamily="18" charset="0"/>
                        </a:rPr>
                        <a:t>Цель использования</a:t>
                      </a:r>
                      <a:endParaRPr lang="ru-RU" sz="1800" dirty="0">
                        <a:effectLst/>
                        <a:latin typeface="Times New Roman" pitchFamily="18" charset="0"/>
                        <a:ea typeface="Calibri"/>
                        <a:cs typeface="Times New Roman" pitchFamily="18" charset="0"/>
                      </a:endParaRPr>
                    </a:p>
                  </a:txBody>
                  <a:tcPr marL="13138" marR="131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ru-RU" sz="1800" b="1" dirty="0">
                          <a:solidFill>
                            <a:srgbClr val="000000"/>
                          </a:solidFill>
                          <a:effectLst/>
                          <a:latin typeface="Times New Roman" pitchFamily="18" charset="0"/>
                          <a:ea typeface="Times New Roman"/>
                          <a:cs typeface="Times New Roman" pitchFamily="18" charset="0"/>
                        </a:rPr>
                        <a:t>Формы проведения общения</a:t>
                      </a:r>
                      <a:endParaRPr lang="ru-RU" sz="1800" dirty="0">
                        <a:effectLst/>
                        <a:latin typeface="Times New Roman" pitchFamily="18" charset="0"/>
                        <a:ea typeface="Calibri"/>
                        <a:cs typeface="Times New Roman" pitchFamily="18" charset="0"/>
                      </a:endParaRPr>
                    </a:p>
                  </a:txBody>
                  <a:tcPr marL="13138" marR="131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719597">
                <a:tc>
                  <a:txBody>
                    <a:bodyPr/>
                    <a:lstStyle/>
                    <a:p>
                      <a:pPr algn="just">
                        <a:lnSpc>
                          <a:spcPct val="115000"/>
                        </a:lnSpc>
                        <a:spcAft>
                          <a:spcPts val="0"/>
                        </a:spcAft>
                      </a:pPr>
                      <a:r>
                        <a:rPr lang="ru-RU" sz="1800" dirty="0">
                          <a:solidFill>
                            <a:srgbClr val="000000"/>
                          </a:solidFill>
                          <a:effectLst/>
                          <a:latin typeface="Times New Roman" pitchFamily="18" charset="0"/>
                          <a:ea typeface="Times New Roman"/>
                          <a:cs typeface="Times New Roman" pitchFamily="18" charset="0"/>
                        </a:rPr>
                        <a:t>Досуговые</a:t>
                      </a:r>
                      <a:endParaRPr lang="ru-RU" sz="1800" dirty="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a:solidFill>
                            <a:srgbClr val="000000"/>
                          </a:solidFill>
                          <a:effectLst/>
                          <a:latin typeface="Times New Roman" pitchFamily="18" charset="0"/>
                          <a:ea typeface="Times New Roman"/>
                          <a:cs typeface="Times New Roman" pitchFamily="18" charset="0"/>
                        </a:rPr>
                        <a:t>Установление эмоцио нального контакта между педагогами, родителями, детьми</a:t>
                      </a:r>
                      <a:endParaRPr lang="ru-RU" sz="180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just">
                        <a:lnSpc>
                          <a:spcPct val="115000"/>
                        </a:lnSpc>
                        <a:spcAft>
                          <a:spcPts val="0"/>
                        </a:spcAft>
                        <a:buSzPts val="1000"/>
                        <a:buFont typeface="Symbol"/>
                        <a:buChar char=""/>
                        <a:tabLst>
                          <a:tab pos="457200" algn="l"/>
                        </a:tabLst>
                      </a:pPr>
                      <a:r>
                        <a:rPr lang="ru-RU" sz="1800">
                          <a:solidFill>
                            <a:srgbClr val="000000"/>
                          </a:solidFill>
                          <a:effectLst/>
                          <a:latin typeface="Times New Roman" pitchFamily="18" charset="0"/>
                          <a:ea typeface="Times New Roman"/>
                          <a:cs typeface="Times New Roman" pitchFamily="18" charset="0"/>
                        </a:rPr>
                        <a:t>Совместные досуги, праздники</a:t>
                      </a:r>
                      <a:endParaRPr lang="ru-RU" sz="180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a:solidFill>
                            <a:srgbClr val="000000"/>
                          </a:solidFill>
                          <a:effectLst/>
                          <a:latin typeface="Times New Roman" pitchFamily="18" charset="0"/>
                          <a:ea typeface="Times New Roman"/>
                          <a:cs typeface="Times New Roman" pitchFamily="18" charset="0"/>
                        </a:rPr>
                        <a:t>Выставки работ родителей и детей</a:t>
                      </a:r>
                      <a:endParaRPr lang="ru-RU" sz="180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a:solidFill>
                            <a:srgbClr val="000000"/>
                          </a:solidFill>
                          <a:effectLst/>
                          <a:latin typeface="Times New Roman" pitchFamily="18" charset="0"/>
                          <a:ea typeface="Times New Roman"/>
                          <a:cs typeface="Times New Roman" pitchFamily="18" charset="0"/>
                        </a:rPr>
                        <a:t>Кружки и секции</a:t>
                      </a:r>
                      <a:endParaRPr lang="ru-RU" sz="180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a:solidFill>
                            <a:srgbClr val="000000"/>
                          </a:solidFill>
                          <a:effectLst/>
                          <a:latin typeface="Times New Roman" pitchFamily="18" charset="0"/>
                          <a:ea typeface="Times New Roman"/>
                          <a:cs typeface="Times New Roman" pitchFamily="18" charset="0"/>
                        </a:rPr>
                        <a:t>Клубы отцов, бабушек, дедушек, семинары, практикумы</a:t>
                      </a:r>
                      <a:endParaRPr lang="ru-RU" sz="180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30796">
                <a:tc>
                  <a:txBody>
                    <a:bodyPr/>
                    <a:lstStyle/>
                    <a:p>
                      <a:pPr algn="just">
                        <a:lnSpc>
                          <a:spcPct val="115000"/>
                        </a:lnSpc>
                        <a:spcAft>
                          <a:spcPts val="0"/>
                        </a:spcAft>
                      </a:pPr>
                      <a:r>
                        <a:rPr lang="ru-RU" sz="1800">
                          <a:solidFill>
                            <a:srgbClr val="000000"/>
                          </a:solidFill>
                          <a:effectLst/>
                          <a:latin typeface="Times New Roman" pitchFamily="18" charset="0"/>
                          <a:ea typeface="Times New Roman"/>
                          <a:cs typeface="Times New Roman" pitchFamily="18" charset="0"/>
                        </a:rPr>
                        <a:t>Наглядно-ин формационные: информационно-ознакоми тельные; ин формационно-просветительские</a:t>
                      </a:r>
                      <a:endParaRPr lang="ru-RU" sz="180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a:solidFill>
                            <a:srgbClr val="000000"/>
                          </a:solidFill>
                          <a:effectLst/>
                          <a:latin typeface="Times New Roman" pitchFamily="18" charset="0"/>
                          <a:ea typeface="Times New Roman"/>
                          <a:cs typeface="Times New Roman" pitchFamily="18" charset="0"/>
                        </a:rPr>
                        <a:t>Ознакомление родителей с работой дошкольного учреждения, особенностями воспитания детей. Формирование у родителей знаний о воспитании и развитии детей</a:t>
                      </a:r>
                      <a:endParaRPr lang="ru-RU" sz="180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Информационные проспекты для родителей</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Альманахи</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Журналы и газеты, издаваемые ДОУ для родителей</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Дни (недели) открытых дверей</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Открытые просмотры занятий и других видов деятельности детей</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Выпуск стенгазет</a:t>
                      </a:r>
                      <a:endParaRPr lang="ru-RU" sz="1800" dirty="0">
                        <a:effectLst/>
                        <a:latin typeface="Times New Roman" pitchFamily="18" charset="0"/>
                        <a:ea typeface="Calibri"/>
                        <a:cs typeface="Times New Roman" pitchFamily="18" charset="0"/>
                      </a:endParaRPr>
                    </a:p>
                    <a:p>
                      <a:pPr marL="342900" lvl="0" indent="-342900" algn="just">
                        <a:lnSpc>
                          <a:spcPct val="115000"/>
                        </a:lnSpc>
                        <a:spcAft>
                          <a:spcPts val="0"/>
                        </a:spcAft>
                        <a:buSzPts val="1000"/>
                        <a:buFont typeface="Symbol"/>
                        <a:buChar char=""/>
                        <a:tabLst>
                          <a:tab pos="457200" algn="l"/>
                        </a:tabLst>
                      </a:pPr>
                      <a:r>
                        <a:rPr lang="ru-RU" sz="1800" dirty="0">
                          <a:solidFill>
                            <a:srgbClr val="000000"/>
                          </a:solidFill>
                          <a:effectLst/>
                          <a:latin typeface="Times New Roman" pitchFamily="18" charset="0"/>
                          <a:ea typeface="Times New Roman"/>
                          <a:cs typeface="Times New Roman" pitchFamily="18" charset="0"/>
                        </a:rPr>
                        <a:t>Организация мини-библиотек</a:t>
                      </a:r>
                      <a:endParaRPr lang="ru-RU" sz="1800" dirty="0">
                        <a:effectLst/>
                        <a:latin typeface="Times New Roman" pitchFamily="18" charset="0"/>
                        <a:ea typeface="Calibri"/>
                        <a:cs typeface="Times New Roman" pitchFamily="18" charset="0"/>
                      </a:endParaRPr>
                    </a:p>
                  </a:txBody>
                  <a:tcPr marL="13138" marR="13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140459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ctr"/>
            <a:r>
              <a:rPr lang="ru-RU" sz="2500" b="1" i="1" dirty="0" smtClean="0">
                <a:latin typeface="Times New Roman" panose="02020603050405020304" pitchFamily="18" charset="0"/>
                <a:cs typeface="Times New Roman" panose="02020603050405020304" pitchFamily="18" charset="0"/>
              </a:rPr>
              <a:t>1.Информационно-аналитические </a:t>
            </a:r>
            <a:r>
              <a:rPr lang="ru-RU" sz="2500" b="1" i="1" dirty="0">
                <a:latin typeface="Times New Roman" panose="02020603050405020304" pitchFamily="18" charset="0"/>
                <a:cs typeface="Times New Roman" panose="02020603050405020304" pitchFamily="18" charset="0"/>
              </a:rPr>
              <a:t>формы</a:t>
            </a:r>
            <a:r>
              <a:rPr lang="ru-RU" sz="2500" b="1" i="1" dirty="0" smtClean="0">
                <a:latin typeface="Times New Roman" panose="02020603050405020304" pitchFamily="18" charset="0"/>
                <a:cs typeface="Times New Roman" panose="02020603050405020304" pitchFamily="18" charset="0"/>
              </a:rPr>
              <a:t>.</a:t>
            </a:r>
            <a:endParaRPr lang="ru-RU" sz="2500" b="1" i="1"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Основной задачей информационно-аналитических форм организации общения с родителями являются сбор, обработка и использование данных о семье каждого воспитанника, общекультурно уровне его родителей, наличии у них необходимых педагогических знаний, отношении в семье к ребенку, запросах, интересах, потребностях родителей в психолого-педагогической информации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Досуговые формы организации общения призваны устанавливать теплые неформальные отношения между педагогами и родителями, а также более доверительные отношения между родителями и детьми. В дальнейшем педагогам проще налаживать с ними контакты, предоставлять педагогическую информацию. Такие формы сотрудничества с семьей могут быть эффективными, только если воспитатели уделяют достаточное внимание педагогическому содержанию мероприятия, а установление неформальных доверительных отношений с родителями не является основной целью общения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36</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9151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Праздники</a:t>
            </a:r>
            <a:r>
              <a:rPr lang="ru-RU" sz="2500" b="1" dirty="0">
                <a:latin typeface="Times New Roman" panose="02020603050405020304" pitchFamily="18" charset="0"/>
                <a:cs typeface="Times New Roman" panose="02020603050405020304" pitchFamily="18" charset="0"/>
              </a:rPr>
              <a:t>, утренники, мероприятия (концерты, соревнования). </a:t>
            </a:r>
            <a:r>
              <a:rPr lang="ru-RU" sz="2500" dirty="0">
                <a:latin typeface="Times New Roman" panose="02020603050405020304" pitchFamily="18" charset="0"/>
                <a:cs typeface="Times New Roman" panose="02020603050405020304" pitchFamily="18" charset="0"/>
              </a:rPr>
              <a:t>К данной группе форм относятся проведение педагогами дошкольных учреждений таких традиционных совместных праздников и досугов, как «Встреча Нового года», «Рождественские забавы», «Масленица» «Праздник мам», «Лучший папа», «Папа, мама, я </a:t>
            </a:r>
            <a:r>
              <a:rPr lang="ru-RU" sz="2500" dirty="0" smtClean="0">
                <a:latin typeface="Times New Roman" panose="02020603050405020304" pitchFamily="18" charset="0"/>
                <a:cs typeface="Times New Roman" panose="02020603050405020304" pitchFamily="18" charset="0"/>
              </a:rPr>
              <a:t>– дружная </a:t>
            </a:r>
            <a:r>
              <a:rPr lang="ru-RU" sz="2500" dirty="0">
                <a:latin typeface="Times New Roman" panose="02020603050405020304" pitchFamily="18" charset="0"/>
                <a:cs typeface="Times New Roman" panose="02020603050405020304" pitchFamily="18" charset="0"/>
              </a:rPr>
              <a:t>семья», «Праздник урожая» и др., вечер взаимодействия «Как мы весну встречали». Не обойтись и без спортивных развлечений таких как «</a:t>
            </a:r>
            <a:r>
              <a:rPr lang="ru-RU" sz="2500" dirty="0" err="1">
                <a:latin typeface="Times New Roman" panose="02020603050405020304" pitchFamily="18" charset="0"/>
                <a:cs typeface="Times New Roman" panose="02020603050405020304" pitchFamily="18" charset="0"/>
              </a:rPr>
              <a:t>Зарничка</a:t>
            </a:r>
            <a:r>
              <a:rPr lang="ru-RU" sz="2500" dirty="0">
                <a:latin typeface="Times New Roman" panose="02020603050405020304" pitchFamily="18" charset="0"/>
                <a:cs typeface="Times New Roman" panose="02020603050405020304" pitchFamily="18" charset="0"/>
              </a:rPr>
              <a:t>», семейные Олимпийские </a:t>
            </a:r>
            <a:r>
              <a:rPr lang="ru-RU" sz="2500" dirty="0" smtClean="0">
                <a:latin typeface="Times New Roman" panose="02020603050405020304" pitchFamily="18" charset="0"/>
                <a:cs typeface="Times New Roman" panose="02020603050405020304" pitchFamily="18" charset="0"/>
              </a:rPr>
              <a:t>игры.</a:t>
            </a:r>
          </a:p>
          <a:p>
            <a:pPr indent="449263" algn="just"/>
            <a:r>
              <a:rPr lang="ru-RU" sz="2500" dirty="0" smtClean="0">
                <a:latin typeface="Times New Roman" panose="02020603050405020304" pitchFamily="18" charset="0"/>
                <a:cs typeface="Times New Roman" panose="02020603050405020304" pitchFamily="18" charset="0"/>
              </a:rPr>
              <a:t>Такие </a:t>
            </a:r>
            <a:r>
              <a:rPr lang="ru-RU" sz="2500" dirty="0">
                <a:latin typeface="Times New Roman" panose="02020603050405020304" pitchFamily="18" charset="0"/>
                <a:cs typeface="Times New Roman" panose="02020603050405020304" pitchFamily="18" charset="0"/>
              </a:rPr>
              <a:t>вечера помогают создать эмоциональный комфорт в группе, сблизить участников педагогического процесса. Родители могут проявить смекалку и фантазию в различных конкурсах. Они могут выступать в роли непосредственных участников: участвовать в составлении сценария, читать стихотворения, петь песни, играть на музыкальных инструментах и рассказывать интересные истории и т.д</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37</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719360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10136"/>
            <a:ext cx="11341510" cy="6247864"/>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Выставки </a:t>
            </a:r>
            <a:r>
              <a:rPr lang="ru-RU" sz="2500" b="1" dirty="0">
                <a:latin typeface="Times New Roman" panose="02020603050405020304" pitchFamily="18" charset="0"/>
                <a:cs typeface="Times New Roman" panose="02020603050405020304" pitchFamily="18" charset="0"/>
              </a:rPr>
              <a:t>работ родителей и детей, семейные вернисажи. </a:t>
            </a:r>
            <a:r>
              <a:rPr lang="ru-RU" sz="2500" dirty="0">
                <a:latin typeface="Times New Roman" panose="02020603050405020304" pitchFamily="18" charset="0"/>
                <a:cs typeface="Times New Roman" panose="02020603050405020304" pitchFamily="18" charset="0"/>
              </a:rPr>
              <a:t>Такие выставки, как правило, демонстрируют результаты совместной деятельности родителей и детей. Это важный момент в построении взаимоотношений между ребёнком и родителем и значимый для воспитателя (повышение активности родителей в жизни группы, один из показателей комфортности внутрисемейных отношений). Например, выставки «Во поле березонька стояла», «Чудеса для детей из ненужных вещей», вернисажи «Руки мамы, руки папы и мои ручонки», «Природа и фантазия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Совместные походы и экскурсии. </a:t>
            </a:r>
            <a:r>
              <a:rPr lang="ru-RU" sz="2500" dirty="0">
                <a:latin typeface="Times New Roman" panose="02020603050405020304" pitchFamily="18" charset="0"/>
                <a:cs typeface="Times New Roman" panose="02020603050405020304" pitchFamily="18" charset="0"/>
              </a:rPr>
              <a:t>Основная цель таких мероприятий – укрепление детско-родительских отношений. В результате у детей воспитывается трудолюбие, аккуратность, внимание к близким, уважение к труду. Это начало патриотического воспитания, любовь к Родине рождается из чувства любви к своей семье. Из этих походов дети возвращаются обогащенные новыми впечатлениями о природе, о насекомых, о своем крае. Затем увлеченно рисуют, делают поделки из природного материала, оформляют выставки совместного творчества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38</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01895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524589"/>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Благотворительный </a:t>
            </a:r>
            <a:r>
              <a:rPr lang="ru-RU" sz="2500" b="1" dirty="0">
                <a:latin typeface="Times New Roman" panose="02020603050405020304" pitchFamily="18" charset="0"/>
                <a:cs typeface="Times New Roman" panose="02020603050405020304" pitchFamily="18" charset="0"/>
              </a:rPr>
              <a:t>акции. </a:t>
            </a:r>
            <a:r>
              <a:rPr lang="ru-RU" sz="2500" dirty="0">
                <a:latin typeface="Times New Roman" panose="02020603050405020304" pitchFamily="18" charset="0"/>
                <a:cs typeface="Times New Roman" panose="02020603050405020304" pitchFamily="18" charset="0"/>
              </a:rPr>
              <a:t>Такая форма совместной деятельности имеет большое воспитательное значение не только для детей, которые учатся не только принимать подарки, но и делать. Родители тоже не останутся равнодушными, видя как их ребёнок с увлечением играет с друзьями в детском саду в давно заброшенную дома игру, а любимая книга стала еще интереснее и звучит по – новому в кругу друзей. А это большой труд, воспитания человеческой души. Например, акция «Подари книгу другу». Благодаря такой форме работы с родителями может обновиться и пополниться библиотека группы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К данным формам также можно отнести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ru-RU" sz="1600" dirty="0">
                <a:latin typeface="Times New Roman" panose="02020603050405020304" pitchFamily="18" charset="0"/>
                <a:cs typeface="Times New Roman" panose="02020603050405020304" pitchFamily="18" charset="0"/>
              </a:rPr>
              <a:t>кружки и секции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ru-RU" sz="1600" dirty="0">
                <a:latin typeface="Times New Roman" panose="02020603050405020304" pitchFamily="18" charset="0"/>
                <a:cs typeface="Times New Roman" panose="02020603050405020304" pitchFamily="18" charset="0"/>
              </a:rPr>
              <a:t>клубы отцов, бабушек, дедушек</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ru-RU" sz="1600" dirty="0">
                <a:latin typeface="Times New Roman" panose="02020603050405020304" pitchFamily="18" charset="0"/>
                <a:cs typeface="Times New Roman" panose="02020603050405020304" pitchFamily="18" charset="0"/>
              </a:rPr>
              <a:t>клуб выходного </a:t>
            </a:r>
            <a:r>
              <a:rPr lang="ru-RU" sz="1600" dirty="0" smtClean="0">
                <a:latin typeface="Times New Roman" panose="02020603050405020304" pitchFamily="18" charset="0"/>
                <a:cs typeface="Times New Roman" panose="02020603050405020304" pitchFamily="18" charset="0"/>
              </a:rPr>
              <a:t>дня</a:t>
            </a:r>
          </a:p>
          <a:p>
            <a:pPr marL="285750" indent="-285750" algn="just">
              <a:buFont typeface="Wingdings" pitchFamily="2" charset="2"/>
              <a:buChar char="ü"/>
            </a:pPr>
            <a:r>
              <a:rPr lang="ru-RU" sz="1600" dirty="0" smtClean="0">
                <a:latin typeface="Times New Roman" panose="02020603050405020304" pitchFamily="18" charset="0"/>
                <a:cs typeface="Times New Roman" panose="02020603050405020304" pitchFamily="18" charset="0"/>
              </a:rPr>
              <a:t>выпуск стенгазеты</a:t>
            </a:r>
          </a:p>
          <a:p>
            <a:pPr marL="285750" indent="-285750" algn="just">
              <a:buFont typeface="Wingdings" pitchFamily="2" charset="2"/>
              <a:buChar char="ü"/>
            </a:pPr>
            <a:r>
              <a:rPr lang="ru-RU" sz="1600" dirty="0" smtClean="0">
                <a:latin typeface="Times New Roman" panose="02020603050405020304" pitchFamily="18" charset="0"/>
                <a:cs typeface="Times New Roman" panose="02020603050405020304" pitchFamily="18" charset="0"/>
              </a:rPr>
              <a:t>домашние гостиные</a:t>
            </a:r>
          </a:p>
          <a:p>
            <a:pPr marL="285750" indent="-285750" algn="just">
              <a:buFont typeface="Wingdings" pitchFamily="2" charset="2"/>
              <a:buChar char="ü"/>
            </a:pPr>
            <a:r>
              <a:rPr lang="ru-RU" sz="1600" dirty="0" smtClean="0">
                <a:latin typeface="Times New Roman" panose="02020603050405020304" pitchFamily="18" charset="0"/>
                <a:cs typeface="Times New Roman" panose="02020603050405020304" pitchFamily="18" charset="0"/>
              </a:rPr>
              <a:t>работа </a:t>
            </a:r>
            <a:r>
              <a:rPr lang="ru-RU" sz="1600" dirty="0">
                <a:latin typeface="Times New Roman" panose="02020603050405020304" pitchFamily="18" charset="0"/>
                <a:cs typeface="Times New Roman" panose="02020603050405020304" pitchFamily="18" charset="0"/>
              </a:rPr>
              <a:t>театральной труппы дети – родители (совместная постановка спектаклей</a:t>
            </a:r>
            <a:r>
              <a:rPr lang="ru-RU" sz="1600" dirty="0" smtClean="0">
                <a:latin typeface="Times New Roman" panose="02020603050405020304" pitchFamily="18" charset="0"/>
                <a:cs typeface="Times New Roman" panose="02020603050405020304" pitchFamily="18" charset="0"/>
              </a:rPr>
              <a:t>);семейные встречи;</a:t>
            </a:r>
          </a:p>
          <a:p>
            <a:pPr marL="285750" indent="-285750" algn="just">
              <a:buFont typeface="Wingdings" pitchFamily="2" charset="2"/>
              <a:buChar char="ü"/>
            </a:pPr>
            <a:r>
              <a:rPr lang="ru-RU" sz="1600" dirty="0" smtClean="0">
                <a:latin typeface="Times New Roman" panose="02020603050405020304" pitchFamily="18" charset="0"/>
                <a:cs typeface="Times New Roman" panose="02020603050405020304" pitchFamily="18" charset="0"/>
              </a:rPr>
              <a:t>веломарафон</a:t>
            </a:r>
            <a:r>
              <a:rPr lang="ru-RU" sz="1600" dirty="0">
                <a:latin typeface="Times New Roman" panose="02020603050405020304" pitchFamily="18" charset="0"/>
                <a:cs typeface="Times New Roman" panose="02020603050405020304" pitchFamily="18" charset="0"/>
              </a:rPr>
              <a:t>, посвящённый Дню защиты детей (1 июня</a:t>
            </a:r>
            <a:r>
              <a:rPr lang="ru-RU" sz="1600" dirty="0" smtClean="0">
                <a:latin typeface="Times New Roman" panose="02020603050405020304" pitchFamily="18" charset="0"/>
                <a:cs typeface="Times New Roman" panose="02020603050405020304" pitchFamily="18" charset="0"/>
              </a:rPr>
              <a:t>);музыкальные </a:t>
            </a:r>
            <a:r>
              <a:rPr lang="ru-RU" sz="1600" dirty="0">
                <a:latin typeface="Times New Roman" panose="02020603050405020304" pitchFamily="18" charset="0"/>
                <a:cs typeface="Times New Roman" panose="02020603050405020304" pitchFamily="18" charset="0"/>
              </a:rPr>
              <a:t>и литературные </a:t>
            </a:r>
            <a:r>
              <a:rPr lang="ru-RU" sz="1600" dirty="0" smtClean="0">
                <a:latin typeface="Times New Roman" panose="02020603050405020304" pitchFamily="18" charset="0"/>
                <a:cs typeface="Times New Roman" panose="02020603050405020304" pitchFamily="18" charset="0"/>
              </a:rPr>
              <a:t>салоны;</a:t>
            </a:r>
          </a:p>
          <a:p>
            <a:pPr marL="285750" indent="-285750" algn="just">
              <a:buFont typeface="Wingdings" pitchFamily="2" charset="2"/>
              <a:buChar char="ü"/>
            </a:pPr>
            <a:r>
              <a:rPr lang="ru-RU" sz="1600" dirty="0" smtClean="0">
                <a:latin typeface="Times New Roman" panose="02020603050405020304" pitchFamily="18" charset="0"/>
                <a:cs typeface="Times New Roman" panose="02020603050405020304" pitchFamily="18" charset="0"/>
              </a:rPr>
              <a:t>коллекционирование </a:t>
            </a:r>
            <a:r>
              <a:rPr lang="ru-RU" sz="1600" dirty="0">
                <a:latin typeface="Times New Roman" panose="02020603050405020304" pitchFamily="18" charset="0"/>
                <a:cs typeface="Times New Roman" panose="02020603050405020304" pitchFamily="18" charset="0"/>
              </a:rPr>
              <a:t>и т.д.</a:t>
            </a:r>
          </a:p>
        </p:txBody>
      </p:sp>
      <p:sp>
        <p:nvSpPr>
          <p:cNvPr id="3" name="Номер слайда 2"/>
          <p:cNvSpPr>
            <a:spLocks noGrp="1"/>
          </p:cNvSpPr>
          <p:nvPr>
            <p:ph type="sldNum" sz="quarter" idx="12"/>
          </p:nvPr>
        </p:nvSpPr>
        <p:spPr/>
        <p:txBody>
          <a:bodyPr/>
          <a:lstStyle/>
          <a:p>
            <a:fld id="{5D38466B-DEE6-4334-8400-331435FCFD1B}" type="slidenum">
              <a:rPr lang="ru-RU" smtClean="0"/>
              <a:pPr/>
              <a:t>39</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8328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2" y="596892"/>
            <a:ext cx="11223523" cy="6247864"/>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Поступление ребенка в школу </a:t>
            </a:r>
            <a:r>
              <a:rPr lang="ru-RU" sz="2500" dirty="0" smtClean="0">
                <a:latin typeface="Times New Roman" panose="02020603050405020304" pitchFamily="18" charset="0"/>
                <a:cs typeface="Times New Roman" panose="02020603050405020304" pitchFamily="18" charset="0"/>
              </a:rPr>
              <a:t>– чрезвычайно </a:t>
            </a:r>
            <a:r>
              <a:rPr lang="ru-RU" sz="2500" dirty="0">
                <a:latin typeface="Times New Roman" panose="02020603050405020304" pitchFamily="18" charset="0"/>
                <a:cs typeface="Times New Roman" panose="02020603050405020304" pitchFamily="18" charset="0"/>
              </a:rPr>
              <a:t>ответственный момент как для самого ребенка, так и для его родителей. Начало школьного обучения кардинальным образом меняет весь его образ жизни, предъявляя ребенку новые правила и требования. К которым нужно адаптироваться и привыкнуть. Для безболезненного и успешного вхождения в учебную деятельность, ребенок должен быть здоровым и всесторонне подготовленным.</a:t>
            </a:r>
          </a:p>
          <a:p>
            <a:pPr indent="449263" algn="just"/>
            <a:r>
              <a:rPr lang="ru-RU" sz="2500" dirty="0">
                <a:latin typeface="Times New Roman" panose="02020603050405020304" pitchFamily="18" charset="0"/>
                <a:cs typeface="Times New Roman" panose="02020603050405020304" pitchFamily="18" charset="0"/>
              </a:rPr>
              <a:t>Однако период привыкания к новым условиям у детей нередко длится целую четверть, а у некоторых растягивается на весь первый учебный год. Анализ обращений за психологической помощью показывает, что родители регулярно сталкиваются, например, с такой проблемой, когда ребенок с сохранным интеллектом и нормальным психическим развитием отказывается от посещений школы, конфликтует с учителями, сверстниками и пр. Взрослые пытаются решить эти проблемы своими средствами: заставляют ребенка учить уроки, взывают к его совести, упрекают в отсутствии прилежания, повышают уровень требовательности. Эти традиционные способы влияния, как правило, не дают значимого эффекта.</a:t>
            </a:r>
          </a:p>
        </p:txBody>
      </p:sp>
      <p:sp>
        <p:nvSpPr>
          <p:cNvPr id="3" name="Номер слайда 2"/>
          <p:cNvSpPr>
            <a:spLocks noGrp="1"/>
          </p:cNvSpPr>
          <p:nvPr>
            <p:ph type="sldNum" sz="quarter" idx="12"/>
          </p:nvPr>
        </p:nvSpPr>
        <p:spPr/>
        <p:txBody>
          <a:bodyPr/>
          <a:lstStyle/>
          <a:p>
            <a:fld id="{5D38466B-DEE6-4334-8400-331435FCFD1B}" type="slidenum">
              <a:rPr lang="ru-RU" smtClean="0"/>
              <a:pPr/>
              <a:t>4</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18275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6247864"/>
          </a:xfrm>
          <a:prstGeom prst="rect">
            <a:avLst/>
          </a:prstGeom>
        </p:spPr>
        <p:txBody>
          <a:bodyPr wrap="square">
            <a:spAutoFit/>
          </a:bodyPr>
          <a:lstStyle/>
          <a:p>
            <a:pPr indent="449263" algn="ctr"/>
            <a:r>
              <a:rPr lang="ru-RU" sz="2500" b="1" i="1" dirty="0" smtClean="0">
                <a:latin typeface="Times New Roman" panose="02020603050405020304" pitchFamily="18" charset="0"/>
                <a:cs typeface="Times New Roman" panose="02020603050405020304" pitchFamily="18" charset="0"/>
              </a:rPr>
              <a:t>2.Познавательные </a:t>
            </a:r>
            <a:r>
              <a:rPr lang="ru-RU" sz="2500" b="1" i="1" dirty="0">
                <a:latin typeface="Times New Roman" panose="02020603050405020304" pitchFamily="18" charset="0"/>
                <a:cs typeface="Times New Roman" panose="02020603050405020304" pitchFamily="18" charset="0"/>
              </a:rPr>
              <a:t>формы взаимодействия с </a:t>
            </a:r>
            <a:r>
              <a:rPr lang="ru-RU" sz="2500" b="1" i="1" dirty="0" smtClean="0">
                <a:latin typeface="Times New Roman" panose="02020603050405020304" pitchFamily="18" charset="0"/>
                <a:cs typeface="Times New Roman" panose="02020603050405020304" pitchFamily="18" charset="0"/>
              </a:rPr>
              <a:t>родителями</a:t>
            </a:r>
            <a:endParaRPr lang="ru-RU" sz="2500" b="1" i="1"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Доминирующую роль среди форм общения педагог </a:t>
            </a:r>
            <a:r>
              <a:rPr lang="ru-RU" sz="2500" dirty="0" smtClean="0">
                <a:latin typeface="Times New Roman" panose="02020603050405020304" pitchFamily="18" charset="0"/>
                <a:cs typeface="Times New Roman" panose="02020603050405020304" pitchFamily="18" charset="0"/>
              </a:rPr>
              <a:t>– родители </a:t>
            </a:r>
            <a:r>
              <a:rPr lang="ru-RU" sz="2500" dirty="0">
                <a:latin typeface="Times New Roman" panose="02020603050405020304" pitchFamily="18" charset="0"/>
                <a:cs typeface="Times New Roman" panose="02020603050405020304" pitchFamily="18" charset="0"/>
              </a:rPr>
              <a:t>по сей день продолжают играть познавательные формы организации их взаимоотношений. Они призваны повышать психолого-педагогическую культуру родителей, а, значит, способствовать изменению взглядов родителей на воспитание ребенка в условиях семьи, развивать рефлексию. Кроме того, данные формы взаимодействия позволяют знакомить родителей с особенностями возрастного и психологического развития детей, рациональными методами и приемами воспитания для формирования их практических навыков</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Основная роль продолжает принадлежать таким коллективным формам общения, как собрания, групповые консультации и др. Данные формы использовались и раньше. Однако сегодня изменились принципы, на основе которых строится общение педагогов и родителей. К ним относятся общение на основе диалога, открытость, искренность в общении, отказ от критики и оценки партнера по общению. Поэтому данные формы рассматриваются как нетрадиционные. </a:t>
            </a:r>
          </a:p>
        </p:txBody>
      </p:sp>
      <p:sp>
        <p:nvSpPr>
          <p:cNvPr id="3" name="Номер слайда 2"/>
          <p:cNvSpPr>
            <a:spLocks noGrp="1"/>
          </p:cNvSpPr>
          <p:nvPr>
            <p:ph type="sldNum" sz="quarter" idx="12"/>
          </p:nvPr>
        </p:nvSpPr>
        <p:spPr/>
        <p:txBody>
          <a:bodyPr/>
          <a:lstStyle/>
          <a:p>
            <a:fld id="{5D38466B-DEE6-4334-8400-331435FCFD1B}" type="slidenum">
              <a:rPr lang="ru-RU" smtClean="0"/>
              <a:pPr/>
              <a:t>40</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91513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Например</a:t>
            </a:r>
            <a:r>
              <a:rPr lang="ru-RU" sz="2500" dirty="0">
                <a:latin typeface="Times New Roman" panose="02020603050405020304" pitchFamily="18" charset="0"/>
                <a:cs typeface="Times New Roman" panose="02020603050405020304" pitchFamily="18" charset="0"/>
              </a:rPr>
              <a:t>, это может быть проведение родительских собраний по мотивам известных телевизионных игр: «КВН», «Поле Чудес», «Что? Где? Когда?», «Устами младенца» и других. Неформальный подход к организации и проведению этих форм общения ставит воспитателей перед необходимостью использования разнообразных методов активизации родителей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Родительская конференция </a:t>
            </a:r>
            <a:r>
              <a:rPr lang="ru-RU" sz="2500" dirty="0" smtClean="0">
                <a:latin typeface="Times New Roman" panose="02020603050405020304" pitchFamily="18" charset="0"/>
                <a:cs typeface="Times New Roman" panose="02020603050405020304" pitchFamily="18" charset="0"/>
              </a:rPr>
              <a:t>– одна </a:t>
            </a:r>
            <a:r>
              <a:rPr lang="ru-RU" sz="2500" dirty="0">
                <a:latin typeface="Times New Roman" panose="02020603050405020304" pitchFamily="18" charset="0"/>
                <a:cs typeface="Times New Roman" panose="02020603050405020304" pitchFamily="18" charset="0"/>
              </a:rPr>
              <a:t>из форм повышения педагогической культуры родителей. Ценность этого вида работы в том, что в ней участвуют не только родители, но и общественность. На конференциях выступают педагоги, работники районного отдела образования, представители медицинской службы, учителя, педагоги-психологи и т.д. Кроме того, эта форма позволяет педагогам, специалистам и родителям моделируют жизненные ситуации, проигрывая их. Это дает возможность родителям не только накапливать профессиональные знания в области воспитания детей, но и устанавливать доверительные отношения с педагогами и специалистами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41</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153973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a:t>
            </a:r>
            <a:r>
              <a:rPr lang="ru-RU" sz="2500" b="1" dirty="0">
                <a:latin typeface="Times New Roman" panose="02020603050405020304" pitchFamily="18" charset="0"/>
                <a:cs typeface="Times New Roman" panose="02020603050405020304" pitchFamily="18" charset="0"/>
              </a:rPr>
              <a:t>Круглый стол». </a:t>
            </a:r>
            <a:r>
              <a:rPr lang="ru-RU" sz="2500" dirty="0">
                <a:latin typeface="Times New Roman" panose="02020603050405020304" pitchFamily="18" charset="0"/>
                <a:cs typeface="Times New Roman" panose="02020603050405020304" pitchFamily="18" charset="0"/>
              </a:rPr>
              <a:t>В нетрадиционной обстановке с обязательным участием специалистов обсуждаются с родителями актуальные проблемы </a:t>
            </a:r>
            <a:r>
              <a:rPr lang="ru-RU" sz="2500" dirty="0" smtClean="0">
                <a:latin typeface="Times New Roman" panose="02020603050405020304" pitchFamily="18" charset="0"/>
                <a:cs typeface="Times New Roman" panose="02020603050405020304" pitchFamily="18" charset="0"/>
              </a:rPr>
              <a:t>воспитания</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Клубы для родителей. </a:t>
            </a:r>
            <a:r>
              <a:rPr lang="ru-RU" sz="2500" dirty="0">
                <a:latin typeface="Times New Roman" panose="02020603050405020304" pitchFamily="18" charset="0"/>
                <a:cs typeface="Times New Roman" panose="02020603050405020304" pitchFamily="18" charset="0"/>
              </a:rPr>
              <a:t>Данная форма общения предполагает установление между педагогами и родителями доверительных отношений, осознание педагогами значимости семьи в воспитании ребенка, а родителями </a:t>
            </a:r>
            <a:r>
              <a:rPr lang="ru-RU" sz="2500" dirty="0" smtClean="0">
                <a:latin typeface="Times New Roman" panose="02020603050405020304" pitchFamily="18" charset="0"/>
                <a:cs typeface="Times New Roman" panose="02020603050405020304" pitchFamily="18" charset="0"/>
              </a:rPr>
              <a:t>– что </a:t>
            </a:r>
            <a:r>
              <a:rPr lang="ru-RU" sz="2500" dirty="0">
                <a:latin typeface="Times New Roman" panose="02020603050405020304" pitchFamily="18" charset="0"/>
                <a:cs typeface="Times New Roman" panose="02020603050405020304" pitchFamily="18" charset="0"/>
              </a:rPr>
              <a:t>педагоги имеют возможность оказать им помощь в решении возникающих трудностей воспитания. Заседания клубов для родителей осуществляются регулярно. Выбор темы для обсуждения обусловливается интересами и запросами родителей. Педагоги стремятся не просто сами подготовить полезную и интересную информацию по волнующей родителей проблеме, но и приглашают различных </a:t>
            </a:r>
            <a:r>
              <a:rPr lang="ru-RU" sz="2500" dirty="0" smtClean="0">
                <a:latin typeface="Times New Roman" panose="02020603050405020304" pitchFamily="18" charset="0"/>
                <a:cs typeface="Times New Roman" panose="02020603050405020304" pitchFamily="18" charset="0"/>
              </a:rPr>
              <a:t>специалистов</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Устный педагогический журнал. </a:t>
            </a:r>
            <a:r>
              <a:rPr lang="ru-RU" sz="2500" dirty="0">
                <a:latin typeface="Times New Roman" panose="02020603050405020304" pitchFamily="18" charset="0"/>
                <a:cs typeface="Times New Roman" panose="02020603050405020304" pitchFamily="18" charset="0"/>
              </a:rPr>
              <a:t>Журнал состоит из </a:t>
            </a:r>
            <a:r>
              <a:rPr lang="ru-RU" sz="2500" dirty="0" smtClean="0">
                <a:latin typeface="Times New Roman" panose="02020603050405020304" pitchFamily="18" charset="0"/>
                <a:cs typeface="Times New Roman" panose="02020603050405020304" pitchFamily="18" charset="0"/>
              </a:rPr>
              <a:t>3-6 </a:t>
            </a:r>
            <a:r>
              <a:rPr lang="ru-RU" sz="2500" dirty="0">
                <a:latin typeface="Times New Roman" panose="02020603050405020304" pitchFamily="18" charset="0"/>
                <a:cs typeface="Times New Roman" panose="02020603050405020304" pitchFamily="18" charset="0"/>
              </a:rPr>
              <a:t>страниц, по длительности каждая занимает от 5 до 10 мин. Общая продолжительность составляет не более 40 минут. </a:t>
            </a:r>
          </a:p>
        </p:txBody>
      </p:sp>
      <p:sp>
        <p:nvSpPr>
          <p:cNvPr id="3" name="Номер слайда 2"/>
          <p:cNvSpPr>
            <a:spLocks noGrp="1"/>
          </p:cNvSpPr>
          <p:nvPr>
            <p:ph type="sldNum" sz="quarter" idx="12"/>
          </p:nvPr>
        </p:nvSpPr>
        <p:spPr/>
        <p:txBody>
          <a:bodyPr/>
          <a:lstStyle/>
          <a:p>
            <a:fld id="{5D38466B-DEE6-4334-8400-331435FCFD1B}" type="slidenum">
              <a:rPr lang="ru-RU" smtClean="0"/>
              <a:pPr/>
              <a:t>42</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707511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Непродолжительность </a:t>
            </a:r>
            <a:r>
              <a:rPr lang="ru-RU" sz="2500" dirty="0">
                <a:latin typeface="Times New Roman" panose="02020603050405020304" pitchFamily="18" charset="0"/>
                <a:cs typeface="Times New Roman" panose="02020603050405020304" pitchFamily="18" charset="0"/>
              </a:rPr>
              <a:t>во времени имеет немаловажное значение, поскольку часто родители бывают ограничены во времени в силу различных объективных и субъективных причин. Поэтому важно, чтобы достаточно большой объем информации, размещенный в относительно коротком отрезке времени, представлял значительный интерес для родителей. Каждая страница журнала — это устное сообщение, которое может быть проиллюстрировано дидактическими пособиями, прослушиванием магнитофонных записей, выставками рисунков, поделок, книг. Родителям заранее предлагается литература для ознакомления с проблемой, практические задания, вопросы для обсуждения. Примерные темы Устных журналов, предлагаемые педагогами: «У порога школы», «Этика семейных отношений», «Влияние природы на духовное развитие ребенка» и другие. Важно, чтобы темы были актуальны для родителей, отвечали их нуждам и помогали решить наиболее важные вопросы воспитания детей.</a:t>
            </a:r>
          </a:p>
        </p:txBody>
      </p:sp>
      <p:sp>
        <p:nvSpPr>
          <p:cNvPr id="3" name="Номер слайда 2"/>
          <p:cNvSpPr>
            <a:spLocks noGrp="1"/>
          </p:cNvSpPr>
          <p:nvPr>
            <p:ph type="sldNum" sz="quarter" idx="12"/>
          </p:nvPr>
        </p:nvSpPr>
        <p:spPr/>
        <p:txBody>
          <a:bodyPr/>
          <a:lstStyle/>
          <a:p>
            <a:fld id="{5D38466B-DEE6-4334-8400-331435FCFD1B}" type="slidenum">
              <a:rPr lang="ru-RU" smtClean="0"/>
              <a:pPr/>
              <a:t>43</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99128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b="1" dirty="0">
                <a:latin typeface="Times New Roman" panose="02020603050405020304" pitchFamily="18" charset="0"/>
                <a:cs typeface="Times New Roman" panose="02020603050405020304" pitchFamily="18" charset="0"/>
              </a:rPr>
              <a:t>Семинар-практикум. </a:t>
            </a:r>
            <a:r>
              <a:rPr lang="ru-RU" sz="2500" dirty="0">
                <a:latin typeface="Times New Roman" panose="02020603050405020304" pitchFamily="18" charset="0"/>
                <a:cs typeface="Times New Roman" panose="02020603050405020304" pitchFamily="18" charset="0"/>
              </a:rPr>
              <a:t>Родители, особенно молодые, нуждаются в приобретении практических навыков воспитания детей. Их целесообразно приглашать на семинары-практикумы. Эта форма работы дает возможность рассказать о способах и приемах обучения и показать их: как читать книгу, рассматривать иллюстрации, беседовать о прочитанном, как готовить руку ребенка к письму, как упражнять артикуляционный аппарат и др</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Вечера вопросов и ответов. </a:t>
            </a:r>
            <a:r>
              <a:rPr lang="ru-RU" sz="2500" dirty="0">
                <a:latin typeface="Times New Roman" panose="02020603050405020304" pitchFamily="18" charset="0"/>
                <a:cs typeface="Times New Roman" panose="02020603050405020304" pitchFamily="18" charset="0"/>
              </a:rPr>
              <a:t>Это форма позволяет родителям уточнить свои педагогические знания, применить их на практике, узнать о чем-либо новом, пополнить знаниями друг друга, обсудить некоторые проблемы развития детей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«Родительский университет». </a:t>
            </a:r>
            <a:r>
              <a:rPr lang="ru-RU" sz="2500" dirty="0">
                <a:latin typeface="Times New Roman" panose="02020603050405020304" pitchFamily="18" charset="0"/>
                <a:cs typeface="Times New Roman" panose="02020603050405020304" pitchFamily="18" charset="0"/>
              </a:rPr>
              <a:t>Для того чтобы работа «Родительского университета» была более продуктивной, дошкольному учреждению деятельность с родителями можно организовать на разных уровнях: </a:t>
            </a:r>
            <a:r>
              <a:rPr lang="ru-RU" sz="2500" dirty="0" err="1">
                <a:latin typeface="Times New Roman" panose="02020603050405020304" pitchFamily="18" charset="0"/>
                <a:cs typeface="Times New Roman" panose="02020603050405020304" pitchFamily="18" charset="0"/>
              </a:rPr>
              <a:t>общесадовском</a:t>
            </a:r>
            <a:r>
              <a:rPr lang="ru-RU" sz="2500" dirty="0">
                <a:latin typeface="Times New Roman" panose="02020603050405020304" pitchFamily="18" charset="0"/>
                <a:cs typeface="Times New Roman" panose="02020603050405020304" pitchFamily="18" charset="0"/>
              </a:rPr>
              <a:t>, внутригрупповом, </a:t>
            </a:r>
            <a:r>
              <a:rPr lang="ru-RU" sz="2500" dirty="0" smtClean="0">
                <a:latin typeface="Times New Roman" panose="02020603050405020304" pitchFamily="18" charset="0"/>
                <a:cs typeface="Times New Roman" panose="02020603050405020304" pitchFamily="18" charset="0"/>
              </a:rPr>
              <a:t>индивидуально-семейном.</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44</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91513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В </a:t>
            </a:r>
            <a:r>
              <a:rPr lang="ru-RU" sz="2500" dirty="0">
                <a:latin typeface="Times New Roman" panose="02020603050405020304" pitchFamily="18" charset="0"/>
                <a:cs typeface="Times New Roman" panose="02020603050405020304" pitchFamily="18" charset="0"/>
              </a:rPr>
              <a:t>нём могут работать разные кафедры по потребностям родителей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«Кафедра грамотного материнства» (Быть мамой – моя новая профессия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«Кафедра эффективного </a:t>
            </a:r>
            <a:r>
              <a:rPr lang="ru-RU" sz="2500" dirty="0" err="1">
                <a:latin typeface="Times New Roman" panose="02020603050405020304" pitchFamily="18" charset="0"/>
                <a:cs typeface="Times New Roman" panose="02020603050405020304" pitchFamily="18" charset="0"/>
              </a:rPr>
              <a:t>родительства</a:t>
            </a:r>
            <a:r>
              <a:rPr lang="ru-RU" sz="2500" dirty="0">
                <a:latin typeface="Times New Roman" panose="02020603050405020304" pitchFamily="18" charset="0"/>
                <a:cs typeface="Times New Roman" panose="02020603050405020304" pitchFamily="18" charset="0"/>
              </a:rPr>
              <a:t>» (Мама и папа – первые и главные учителя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«Кафедра семейных традиций» (Бабушки и дедушки – хранители семейных традиций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Мини-собрания. </a:t>
            </a:r>
            <a:r>
              <a:rPr lang="ru-RU" sz="2500" dirty="0">
                <a:latin typeface="Times New Roman" panose="02020603050405020304" pitchFamily="18" charset="0"/>
                <a:cs typeface="Times New Roman" panose="02020603050405020304" pitchFamily="18" charset="0"/>
              </a:rPr>
              <a:t>Выявляется интересная семья, изучается ее опыт воспитания. Далее она приглашает к себе две-три семьи, разделяющие ее позиции в семейном воспитании. Таким образом, в узком кругу обсуждается интересующая всех тема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err="1">
                <a:latin typeface="Times New Roman" panose="02020603050405020304" pitchFamily="18" charset="0"/>
                <a:cs typeface="Times New Roman" panose="02020603050405020304" pitchFamily="18" charset="0"/>
              </a:rPr>
              <a:t>Исследовательско</a:t>
            </a:r>
            <a:r>
              <a:rPr lang="ru-RU" sz="2500" b="1" dirty="0">
                <a:latin typeface="Times New Roman" panose="02020603050405020304" pitchFamily="18" charset="0"/>
                <a:cs typeface="Times New Roman" panose="02020603050405020304" pitchFamily="18" charset="0"/>
              </a:rPr>
              <a:t>-проектные, ролевые, имитационные и деловые игры. </a:t>
            </a:r>
            <a:r>
              <a:rPr lang="ru-RU" sz="2500" dirty="0">
                <a:latin typeface="Times New Roman" panose="02020603050405020304" pitchFamily="18" charset="0"/>
                <a:cs typeface="Times New Roman" panose="02020603050405020304" pitchFamily="18" charset="0"/>
              </a:rPr>
              <a:t>В процессе этих игр участники не просто «впитывают» определенные знания, а конструируют новую модель действий, отношений. В процессе обсуждения участники игры с помощью специалистов пытаются проанализировать ситуацию со всех сторон и найти приемлемое решение. </a:t>
            </a:r>
          </a:p>
        </p:txBody>
      </p:sp>
      <p:sp>
        <p:nvSpPr>
          <p:cNvPr id="3" name="Номер слайда 2"/>
          <p:cNvSpPr>
            <a:spLocks noGrp="1"/>
          </p:cNvSpPr>
          <p:nvPr>
            <p:ph type="sldNum" sz="quarter" idx="12"/>
          </p:nvPr>
        </p:nvSpPr>
        <p:spPr/>
        <p:txBody>
          <a:bodyPr/>
          <a:lstStyle/>
          <a:p>
            <a:fld id="{5D38466B-DEE6-4334-8400-331435FCFD1B}" type="slidenum">
              <a:rPr lang="ru-RU" smtClean="0"/>
              <a:pPr/>
              <a:t>45</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162751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Примерными </a:t>
            </a:r>
            <a:r>
              <a:rPr lang="ru-RU" sz="2500" dirty="0">
                <a:latin typeface="Times New Roman" panose="02020603050405020304" pitchFamily="18" charset="0"/>
                <a:cs typeface="Times New Roman" panose="02020603050405020304" pitchFamily="18" charset="0"/>
              </a:rPr>
              <a:t>темами игр могут стать: «Утро в вашем доме», «Прогулка в вашей семье», «Выходной день: какой он</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Тренинги. </a:t>
            </a:r>
            <a:r>
              <a:rPr lang="ru-RU" sz="2500" dirty="0" err="1">
                <a:latin typeface="Times New Roman" panose="02020603050405020304" pitchFamily="18" charset="0"/>
                <a:cs typeface="Times New Roman" panose="02020603050405020304" pitchFamily="18" charset="0"/>
              </a:rPr>
              <a:t>Тренинговые</a:t>
            </a:r>
            <a:r>
              <a:rPr lang="ru-RU" sz="2500" dirty="0">
                <a:latin typeface="Times New Roman" panose="02020603050405020304" pitchFamily="18" charset="0"/>
                <a:cs typeface="Times New Roman" panose="02020603050405020304" pitchFamily="18" charset="0"/>
              </a:rPr>
              <a:t> игровые упражнения и задания помогают дать оценку различным способам взаимодействия с ребенком, выбрать более удачные формы обращения к нему и общения с ним, заменять нежелательные конструктивными. Родитель, вовлекаемый в игровой тренинг, начинает общение с ребенком, постигает новые истины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Дни добрых дел. </a:t>
            </a:r>
            <a:r>
              <a:rPr lang="ru-RU" sz="2500" dirty="0">
                <a:latin typeface="Times New Roman" panose="02020603050405020304" pitchFamily="18" charset="0"/>
                <a:cs typeface="Times New Roman" panose="02020603050405020304" pitchFamily="18" charset="0"/>
              </a:rPr>
              <a:t>Дни добровольной посильной помощи родителей группе, ДОУ </a:t>
            </a:r>
            <a:r>
              <a:rPr lang="ru-RU" sz="2500" dirty="0" smtClean="0">
                <a:latin typeface="Times New Roman" panose="02020603050405020304" pitchFamily="18" charset="0"/>
                <a:cs typeface="Times New Roman" panose="02020603050405020304" pitchFamily="18" charset="0"/>
              </a:rPr>
              <a:t>– ремонт </a:t>
            </a:r>
            <a:r>
              <a:rPr lang="ru-RU" sz="2500" dirty="0">
                <a:latin typeface="Times New Roman" panose="02020603050405020304" pitchFamily="18" charset="0"/>
                <a:cs typeface="Times New Roman" panose="02020603050405020304" pitchFamily="18" charset="0"/>
              </a:rPr>
              <a:t>игрушек, мебели, группы, помощь в создании предметно – развивающей среды в группе. Такая форма позволяет налаживать атмосферу теплых, доброжелательных взаимоотношений между воспитателем и родителями. В зависимости от плана работы, необходимо составить график помощи родителей, обговорить каждое посещение, вид помощи, которую может оказать родитель и т.д.</a:t>
            </a:r>
          </a:p>
        </p:txBody>
      </p:sp>
      <p:sp>
        <p:nvSpPr>
          <p:cNvPr id="3" name="Номер слайда 2"/>
          <p:cNvSpPr>
            <a:spLocks noGrp="1"/>
          </p:cNvSpPr>
          <p:nvPr>
            <p:ph type="sldNum" sz="quarter" idx="12"/>
          </p:nvPr>
        </p:nvSpPr>
        <p:spPr/>
        <p:txBody>
          <a:bodyPr/>
          <a:lstStyle/>
          <a:p>
            <a:fld id="{5D38466B-DEE6-4334-8400-331435FCFD1B}" type="slidenum">
              <a:rPr lang="ru-RU" smtClean="0"/>
              <a:pPr/>
              <a:t>46</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323292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ctr"/>
            <a:r>
              <a:rPr lang="ru-RU" sz="2500" b="1" i="1" dirty="0" smtClean="0">
                <a:latin typeface="Times New Roman" panose="02020603050405020304" pitchFamily="18" charset="0"/>
                <a:cs typeface="Times New Roman" panose="02020603050405020304" pitchFamily="18" charset="0"/>
              </a:rPr>
              <a:t>3.Наглядно-информационные </a:t>
            </a:r>
            <a:r>
              <a:rPr lang="ru-RU" sz="2500" b="1" i="1" dirty="0">
                <a:latin typeface="Times New Roman" panose="02020603050405020304" pitchFamily="18" charset="0"/>
                <a:cs typeface="Times New Roman" panose="02020603050405020304" pitchFamily="18" charset="0"/>
              </a:rPr>
              <a:t>формы взаимодействия с родителями</a:t>
            </a:r>
            <a:r>
              <a:rPr lang="ru-RU" sz="2500" b="1" i="1"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Данные формы общения педагогов и родителей решают задачи ознакомления родителей с условиями, содержанием и методами воспитания детей в условиях дошкольного учреждения, позволяют правильнее оценить деятельность педагогов, пересмотреть методы и приемы домашнего воспитания, объективнее увидеть деятельность воспитателя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Наглядно-информационные формы условно разделены на две подгруппы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Задачами одной из них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информационно-ознакомительной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является ознакомление родителей с самим дошкольным учреждением, особенностями его работы, с педагогами, занимающимися воспитанием детей, и преодоление поверхностных мнений о работе дошкольного учреждения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Задачи другой группы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информационно-просветительской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близки к задачам познавательных форм и направлены на обогащение знаний родителей об особенностях развития и воспитания детей дошкольного возраста. </a:t>
            </a:r>
          </a:p>
        </p:txBody>
      </p:sp>
      <p:sp>
        <p:nvSpPr>
          <p:cNvPr id="3" name="Номер слайда 2"/>
          <p:cNvSpPr>
            <a:spLocks noGrp="1"/>
          </p:cNvSpPr>
          <p:nvPr>
            <p:ph type="sldNum" sz="quarter" idx="12"/>
          </p:nvPr>
        </p:nvSpPr>
        <p:spPr/>
        <p:txBody>
          <a:bodyPr/>
          <a:lstStyle/>
          <a:p>
            <a:fld id="{5D38466B-DEE6-4334-8400-331435FCFD1B}" type="slidenum">
              <a:rPr lang="ru-RU" smtClean="0"/>
              <a:pPr/>
              <a:t>47</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91513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Их </a:t>
            </a:r>
            <a:r>
              <a:rPr lang="ru-RU" sz="2500" dirty="0">
                <a:latin typeface="Times New Roman" panose="02020603050405020304" pitchFamily="18" charset="0"/>
                <a:cs typeface="Times New Roman" panose="02020603050405020304" pitchFamily="18" charset="0"/>
              </a:rPr>
              <a:t>специфика заключается в том, что общение педагогов с родителями здесь не прямое, а опосредованное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через газеты, организацию выставок и т.д., поэтому они были выделены в самостоятельную подгруппу, а не объединены с познавательными формами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Но необходимо отметить, что отношение педагогов к традиционным методам наглядной пропаганды на современном этапе развития взаимоотношений педагога и родителей неоднозначно.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Ряд </a:t>
            </a:r>
            <a:r>
              <a:rPr lang="ru-RU" sz="2500" dirty="0">
                <a:latin typeface="Times New Roman" panose="02020603050405020304" pitchFamily="18" charset="0"/>
                <a:cs typeface="Times New Roman" panose="02020603050405020304" pitchFamily="18" charset="0"/>
              </a:rPr>
              <a:t>воспитателей убеждены, что наглядные формы общения с родителями неэффективны в современных условиях. Они объясняют это тем, что родители не интересуются материалами, размещенными на стендах, папках-передвижках. А педагоги часто стремятся подменить непосредственное общение с родителями информационными объявлениями, статьями из газет и журналов.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По </a:t>
            </a:r>
            <a:r>
              <a:rPr lang="ru-RU" sz="2500" dirty="0">
                <a:latin typeface="Times New Roman" panose="02020603050405020304" pitchFamily="18" charset="0"/>
                <a:cs typeface="Times New Roman" panose="02020603050405020304" pitchFamily="18" charset="0"/>
              </a:rPr>
              <a:t>мнению других воспитателей, наглядные формы общения способны выполнять задачи ознакомления родителей с методами и приемами воспитания, оказывать им помощь в решении возникающих проблем. </a:t>
            </a:r>
            <a:endParaRPr lang="ru-RU" sz="2500" dirty="0" smtClean="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48</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282212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При </a:t>
            </a:r>
            <a:r>
              <a:rPr lang="ru-RU" sz="2500" dirty="0">
                <a:latin typeface="Times New Roman" panose="02020603050405020304" pitchFamily="18" charset="0"/>
                <a:cs typeface="Times New Roman" panose="02020603050405020304" pitchFamily="18" charset="0"/>
              </a:rPr>
              <a:t>этом педагогу необходимо выступать в качестве квалифицированного советника, который может подсказать нужный материал, обсудить вместе с родителями возникшую трудность</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b="1" dirty="0">
                <a:latin typeface="Times New Roman" panose="02020603050405020304" pitchFamily="18" charset="0"/>
                <a:cs typeface="Times New Roman" panose="02020603050405020304" pitchFamily="18" charset="0"/>
              </a:rPr>
              <a:t>«Дни открытых дверей». </a:t>
            </a:r>
            <a:r>
              <a:rPr lang="ru-RU" sz="2500" dirty="0">
                <a:latin typeface="Times New Roman" panose="02020603050405020304" pitchFamily="18" charset="0"/>
                <a:cs typeface="Times New Roman" panose="02020603050405020304" pitchFamily="18" charset="0"/>
              </a:rPr>
              <a:t>В настоящее время они приобретают широкое распространение. Однако сегодня можно говорить о данной форме общения педагогов и родителей как нетрадиционной, в связи с изменением принципов взаимодействия педагогов и родителей. По мнению исследователей, дошкольное учреждение способно в полной мере удовлетворить запросы родителей только при условии, что оно является открытой системой. «Дни открытых дверей» дают родителям возможность увидеть стиль общения педагогов с детьми, самим «включиться» в общение и деятельность детей и педагогов. Если раньше не предполагалось, что родитель может быть активным участником жизни детей при посещении группы, то сейчас дошкольные учреждения стремятся не просто продемонстрировать педагогический процесс родителям, но и вовлечь их в него. </a:t>
            </a:r>
          </a:p>
        </p:txBody>
      </p:sp>
      <p:sp>
        <p:nvSpPr>
          <p:cNvPr id="3" name="Номер слайда 2"/>
          <p:cNvSpPr>
            <a:spLocks noGrp="1"/>
          </p:cNvSpPr>
          <p:nvPr>
            <p:ph type="sldNum" sz="quarter" idx="12"/>
          </p:nvPr>
        </p:nvSpPr>
        <p:spPr/>
        <p:txBody>
          <a:bodyPr/>
          <a:lstStyle/>
          <a:p>
            <a:fld id="{5D38466B-DEE6-4334-8400-331435FCFD1B}" type="slidenum">
              <a:rPr lang="ru-RU" smtClean="0"/>
              <a:pPr/>
              <a:t>49</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7257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Формирование качеств необходимых будущему школьнику может обеспечить лишь система педагогических взаимодействий детского сада и семьи. Необходимость и важность взаимодействия школы и семьи очевидны. Успешность достижений ребенка зависит от того, кто и как влияет на его </a:t>
            </a:r>
            <a:r>
              <a:rPr lang="ru-RU" sz="2500" dirty="0" smtClean="0">
                <a:latin typeface="Times New Roman" panose="02020603050405020304" pitchFamily="18" charset="0"/>
                <a:cs typeface="Times New Roman" panose="02020603050405020304" pitchFamily="18" charset="0"/>
              </a:rPr>
              <a:t>развитие.</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Изучение проблем готовности детей к школе и их школьной адаптации показывает, что интенсивная целенаправленная когнитивная подготовка приводит к искажениям в развитии детей и дальнейшей </a:t>
            </a:r>
            <a:r>
              <a:rPr lang="ru-RU" sz="2500" dirty="0" err="1">
                <a:latin typeface="Times New Roman" panose="02020603050405020304" pitchFamily="18" charset="0"/>
                <a:cs typeface="Times New Roman" panose="02020603050405020304" pitchFamily="18" charset="0"/>
              </a:rPr>
              <a:t>неуспешности</a:t>
            </a:r>
            <a:r>
              <a:rPr lang="ru-RU" sz="2500" dirty="0">
                <a:latin typeface="Times New Roman" panose="02020603050405020304" pitchFamily="18" charset="0"/>
                <a:cs typeface="Times New Roman" panose="02020603050405020304" pitchFamily="18" charset="0"/>
              </a:rPr>
              <a:t> в школьном обучении. По данным мониторинга готовности к школьному обучению, на сегодняшний день можно отметить, что без затруднений в первом классе обучается менее 50% детей. Остальные дети испытывают значительные трудности при освоении учебного материала, у них наблюдается высокий уровень психофизиологических и эмоциональных затрат, ухудшение состояния здоровья. </a:t>
            </a:r>
          </a:p>
        </p:txBody>
      </p:sp>
      <p:sp>
        <p:nvSpPr>
          <p:cNvPr id="3" name="Номер слайда 2"/>
          <p:cNvSpPr>
            <a:spLocks noGrp="1"/>
          </p:cNvSpPr>
          <p:nvPr>
            <p:ph type="sldNum" sz="quarter" idx="12"/>
          </p:nvPr>
        </p:nvSpPr>
        <p:spPr/>
        <p:txBody>
          <a:bodyPr/>
          <a:lstStyle/>
          <a:p>
            <a:fld id="{5D38466B-DEE6-4334-8400-331435FCFD1B}" type="slidenum">
              <a:rPr lang="ru-RU" smtClean="0"/>
              <a:pPr/>
              <a:t>5</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18275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В </a:t>
            </a:r>
            <a:r>
              <a:rPr lang="ru-RU" sz="2500" dirty="0">
                <a:latin typeface="Times New Roman" panose="02020603050405020304" pitchFamily="18" charset="0"/>
                <a:cs typeface="Times New Roman" panose="02020603050405020304" pitchFamily="18" charset="0"/>
              </a:rPr>
              <a:t>этот день родители, а также другие близкие ребенку люди, принимающие непосредственное участие в его воспитании (бабушки, дедушки, братья и сестры), имеют возможность свободно посетить дошкольное учреждение; пройти по всем его помещениям, ознакомиться с жизнью ребенка в детском саду, увидеть, как ребенок занимается и отдыхает, пообщаться с его друзьями и воспитателями. Родители, наблюдая деятельность педагога и детей, могут сами поучаствовать в играх, занятиях и т.д</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Презентация дошкольного учреждения. Это осовремененная в соответствии с открывшимися компьютерными возможностями форма рекламы ДОУ. В результате такой формы работы родители получают полезную информацию о содержании работы с детьми, платных и бесплатных услугах, оказываемых специалистами (</a:t>
            </a:r>
            <a:r>
              <a:rPr lang="ru-RU" sz="2500" dirty="0" smtClean="0">
                <a:latin typeface="Times New Roman" panose="02020603050405020304" pitchFamily="18" charset="0"/>
                <a:cs typeface="Times New Roman" panose="02020603050405020304" pitchFamily="18" charset="0"/>
              </a:rPr>
              <a:t>учителем-логопедом</a:t>
            </a:r>
            <a:r>
              <a:rPr lang="ru-RU" sz="2500" dirty="0">
                <a:latin typeface="Times New Roman" panose="02020603050405020304" pitchFamily="18" charset="0"/>
                <a:cs typeface="Times New Roman" panose="02020603050405020304" pitchFamily="18" charset="0"/>
              </a:rPr>
              <a:t>, </a:t>
            </a:r>
            <a:r>
              <a:rPr lang="ru-RU" sz="2500" dirty="0" smtClean="0">
                <a:latin typeface="Times New Roman" panose="02020603050405020304" pitchFamily="18" charset="0"/>
                <a:cs typeface="Times New Roman" panose="02020603050405020304" pitchFamily="18" charset="0"/>
              </a:rPr>
              <a:t>педагогом-психологом</a:t>
            </a:r>
            <a:r>
              <a:rPr lang="ru-RU" sz="2500" dirty="0">
                <a:latin typeface="Times New Roman" panose="02020603050405020304" pitchFamily="18" charset="0"/>
                <a:cs typeface="Times New Roman" panose="02020603050405020304" pitchFamily="18" charset="0"/>
              </a:rPr>
              <a:t>, социальным педагогом, инструктором по плаванию и др</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50</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788231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478423"/>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Родительская </a:t>
            </a:r>
            <a:r>
              <a:rPr lang="ru-RU" sz="2500" dirty="0">
                <a:latin typeface="Times New Roman" panose="02020603050405020304" pitchFamily="18" charset="0"/>
                <a:cs typeface="Times New Roman" panose="02020603050405020304" pitchFamily="18" charset="0"/>
              </a:rPr>
              <a:t>газета оформляется самими родителями. В ней они отмечают интересные случаи из жизни семьи, делятся опытом воспитания по отдельным вопросам. Например, «Выходной день семьи», «Моя мама», «Мой папа», «Я дома» и т.д</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Видеофильмы. Создаются по определенной тематике, например «Трудовое воспитание ребенка в семье», «Трудовое воспитание детей в детском саду» и др</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err="1" smtClean="0">
                <a:latin typeface="Times New Roman" panose="02020603050405020304" pitchFamily="18" charset="0"/>
                <a:cs typeface="Times New Roman" panose="02020603050405020304" pitchFamily="18" charset="0"/>
              </a:rPr>
              <a:t>Медиатека</a:t>
            </a:r>
            <a:r>
              <a:rPr lang="ru-RU" sz="2500" dirty="0" smtClean="0">
                <a:latin typeface="Times New Roman" panose="02020603050405020304" pitchFamily="18" charset="0"/>
                <a:cs typeface="Times New Roman" panose="02020603050405020304" pitchFamily="18" charset="0"/>
              </a:rPr>
              <a:t>. Информация </a:t>
            </a:r>
            <a:r>
              <a:rPr lang="ru-RU" sz="2500" dirty="0">
                <a:latin typeface="Times New Roman" panose="02020603050405020304" pitchFamily="18" charset="0"/>
                <a:cs typeface="Times New Roman" panose="02020603050405020304" pitchFamily="18" charset="0"/>
              </a:rPr>
              <a:t>хранится не только в книгах, но и на дисках, аудио-, видеокассетах. Молодые родители (особенно папы), все чаще обращаются к воспитателям с просьбой познакомиться с </a:t>
            </a:r>
            <a:r>
              <a:rPr lang="ru-RU" sz="2500" dirty="0" err="1">
                <a:latin typeface="Times New Roman" panose="02020603050405020304" pitchFamily="18" charset="0"/>
                <a:cs typeface="Times New Roman" panose="02020603050405020304" pitchFamily="18" charset="0"/>
              </a:rPr>
              <a:t>медиапособиями</a:t>
            </a:r>
            <a:r>
              <a:rPr lang="ru-RU" sz="2500" dirty="0">
                <a:latin typeface="Times New Roman" panose="02020603050405020304" pitchFamily="18" charset="0"/>
                <a:cs typeface="Times New Roman" panose="02020603050405020304" pitchFamily="18" charset="0"/>
              </a:rPr>
              <a:t> по воспитанию детей; проявляют интерес к образовательным порталам и сайтам в Интернете</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Для того, чтобы детский сад стал для родителей источником информации о ребенке, о развитии детско-родительских отношений, о новых формах совместной познавательной и коммуникативной деятельности в триаде «ребенок – родитель – педагог» можно оборудовать в ДОУ семейную </a:t>
            </a:r>
            <a:r>
              <a:rPr lang="ru-RU" sz="2500" dirty="0" err="1">
                <a:latin typeface="Times New Roman" panose="02020603050405020304" pitchFamily="18" charset="0"/>
                <a:cs typeface="Times New Roman" panose="02020603050405020304" pitchFamily="18" charset="0"/>
              </a:rPr>
              <a:t>медиатеку</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51</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665217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a:t>
            </a:r>
            <a:r>
              <a:rPr lang="ru-RU" sz="2500" dirty="0">
                <a:latin typeface="Times New Roman" panose="02020603050405020304" pitchFamily="18" charset="0"/>
                <a:cs typeface="Times New Roman" panose="02020603050405020304" pitchFamily="18" charset="0"/>
              </a:rPr>
              <a:t>Медиа»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это не только аппаратные устройства, но и носители информации, которые хранятся и распространяются отдельно от аппаратных устройств, а кроме того, собственно информация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Основа семейной </a:t>
            </a:r>
            <a:r>
              <a:rPr lang="ru-RU" sz="2500" dirty="0" err="1">
                <a:latin typeface="Times New Roman" panose="02020603050405020304" pitchFamily="18" charset="0"/>
                <a:cs typeface="Times New Roman" panose="02020603050405020304" pitchFamily="18" charset="0"/>
              </a:rPr>
              <a:t>медиатеки</a:t>
            </a:r>
            <a:r>
              <a:rPr lang="ru-RU" sz="2500" dirty="0">
                <a:latin typeface="Times New Roman" panose="02020603050405020304" pitchFamily="18" charset="0"/>
                <a:cs typeface="Times New Roman" panose="02020603050405020304" pitchFamily="18" charset="0"/>
              </a:rPr>
              <a:t> – фонд документов, включающий электронные копии печатных изданий (книг, периодики), аудио- и видеоматериалы и пр. Создавая фонд, необходимо помнить, что он должен удовлетворять интересы детей и воспитывающих взрослых (родителей, педагогов); содержать хрестоматии по семейной педагогике и психологии, психологии детства; педагогические </a:t>
            </a:r>
            <a:r>
              <a:rPr lang="ru-RU" sz="2500" dirty="0" smtClean="0">
                <a:latin typeface="Times New Roman" panose="02020603050405020304" pitchFamily="18" charset="0"/>
                <a:cs typeface="Times New Roman" panose="02020603050405020304" pitchFamily="18" charset="0"/>
              </a:rPr>
              <a:t>и психологические </a:t>
            </a:r>
            <a:r>
              <a:rPr lang="ru-RU" sz="2500" dirty="0">
                <a:latin typeface="Times New Roman" panose="02020603050405020304" pitchFamily="18" charset="0"/>
                <a:cs typeface="Times New Roman" panose="02020603050405020304" pitchFamily="18" charset="0"/>
              </a:rPr>
              <a:t>энциклопедии, словари, монографии, методические и учебно-методические пособия и материалы, художественную литературу для семейного чтения и другие документы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В случае, когда информационного поля ДОУ оказывается недостаточно, специалисты направляют семью в детскую районную библиотеку, музей и другие учреждения культуры, научные организации или рекомендуют посетить сайты в Интернете.</a:t>
            </a:r>
          </a:p>
        </p:txBody>
      </p:sp>
      <p:sp>
        <p:nvSpPr>
          <p:cNvPr id="3" name="Номер слайда 2"/>
          <p:cNvSpPr>
            <a:spLocks noGrp="1"/>
          </p:cNvSpPr>
          <p:nvPr>
            <p:ph type="sldNum" sz="quarter" idx="12"/>
          </p:nvPr>
        </p:nvSpPr>
        <p:spPr/>
        <p:txBody>
          <a:bodyPr/>
          <a:lstStyle/>
          <a:p>
            <a:fld id="{5D38466B-DEE6-4334-8400-331435FCFD1B}" type="slidenum">
              <a:rPr lang="ru-RU" smtClean="0"/>
              <a:pPr/>
              <a:t>52</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260564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5648632" y="1195618"/>
            <a:ext cx="6086168" cy="4937099"/>
          </a:xfrm>
          <a:solidFill>
            <a:schemeClr val="accent4">
              <a:lumMod val="40000"/>
              <a:lumOff val="60000"/>
            </a:schemeClr>
          </a:solidFill>
        </p:spPr>
        <p:txBody>
          <a:bodyPr>
            <a:normAutofit/>
          </a:bodyPr>
          <a:lstStyle/>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r>
              <a:rPr lang="ru-RU" sz="4800" dirty="0" smtClean="0">
                <a:latin typeface="Times New Roman" panose="02020603050405020304" pitchFamily="18" charset="0"/>
                <a:cs typeface="Times New Roman" panose="02020603050405020304" pitchFamily="18" charset="0"/>
              </a:rPr>
              <a:t>Методы </a:t>
            </a:r>
            <a:r>
              <a:rPr lang="ru-RU" sz="4800" dirty="0">
                <a:latin typeface="Times New Roman" panose="02020603050405020304" pitchFamily="18" charset="0"/>
                <a:cs typeface="Times New Roman" panose="02020603050405020304" pitchFamily="18" charset="0"/>
              </a:rPr>
              <a:t>активизации родителей</a:t>
            </a:r>
            <a:endParaRPr lang="ru-RU" sz="46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5D38466B-DEE6-4334-8400-331435FCFD1B}" type="slidenum">
              <a:rPr lang="ru-RU" smtClean="0"/>
              <a:pPr/>
              <a:t>53</a:t>
            </a:fld>
            <a:endParaRPr lang="ru-RU"/>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892" y="1698064"/>
            <a:ext cx="5140349" cy="31099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727620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В процессе той или иной формы педагоги используют методы активизации родителей, которые направлены на возникновение интереса к обсуждаемому материалу, ассоциацией с собственным опытом, желания родителей активно участвовать в обсуждении предлагаемого им материала. Методы, имеющие активизирующий характер,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это вопросы к родителям в связи с излагаемым материалом, постановка дискуссионных вопросов, предложение родителям для обсуждения двух различных точек зрения и т.д</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Вопросы к родителям способствуют установлению диалога с ними. Считается, если лектор пришел с установкой на монолог, он заранее обречен на неудачу. Можно начать любую тему с постановки вопроса, например: </a:t>
            </a:r>
            <a:r>
              <a:rPr lang="ru-RU" sz="2500" dirty="0" smtClean="0">
                <a:latin typeface="Times New Roman" panose="02020603050405020304" pitchFamily="18" charset="0"/>
                <a:cs typeface="Times New Roman" panose="02020603050405020304" pitchFamily="18" charset="0"/>
              </a:rPr>
              <a:t>«Какого </a:t>
            </a:r>
            <a:r>
              <a:rPr lang="ru-RU" sz="2500" dirty="0">
                <a:latin typeface="Times New Roman" panose="02020603050405020304" pitchFamily="18" charset="0"/>
                <a:cs typeface="Times New Roman" panose="02020603050405020304" pitchFamily="18" charset="0"/>
              </a:rPr>
              <a:t>ребенка вы считаете послушным</a:t>
            </a:r>
            <a:r>
              <a:rPr lang="ru-RU" sz="2500" dirty="0" smtClean="0">
                <a:latin typeface="Times New Roman" panose="02020603050405020304" pitchFamily="18" charset="0"/>
                <a:cs typeface="Times New Roman" panose="02020603050405020304" pitchFamily="18" charset="0"/>
              </a:rPr>
              <a:t>?». У родителей </a:t>
            </a:r>
            <a:r>
              <a:rPr lang="ru-RU" sz="2500" dirty="0">
                <a:latin typeface="Times New Roman" panose="02020603050405020304" pitchFamily="18" charset="0"/>
                <a:cs typeface="Times New Roman" panose="02020603050405020304" pitchFamily="18" charset="0"/>
              </a:rPr>
              <a:t>могут быть разные точки зрения на воспитание, методы, т.е. разногласия могут возникать по различным вопросам. Можно предложить дискуссионные вопросы, например: </a:t>
            </a:r>
            <a:r>
              <a:rPr lang="ru-RU" sz="2500" dirty="0" smtClean="0">
                <a:latin typeface="Times New Roman" panose="02020603050405020304" pitchFamily="18" charset="0"/>
                <a:cs typeface="Times New Roman" panose="02020603050405020304" pitchFamily="18" charset="0"/>
              </a:rPr>
              <a:t>«Нужно </a:t>
            </a:r>
            <a:r>
              <a:rPr lang="ru-RU" sz="2500" dirty="0">
                <a:latin typeface="Times New Roman" panose="02020603050405020304" pitchFamily="18" charset="0"/>
                <a:cs typeface="Times New Roman" panose="02020603050405020304" pitchFamily="18" charset="0"/>
              </a:rPr>
              <a:t>ли использовать физическое наказание?». Примеры из литературных источников повысят интерес родителей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54</a:t>
            </a:fld>
            <a:endParaRPr lang="ru-RU" dirty="0"/>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18275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Разработаны игровые методы </a:t>
            </a:r>
            <a:r>
              <a:rPr lang="ru-RU" sz="2500" dirty="0">
                <a:latin typeface="Times New Roman" panose="02020603050405020304" pitchFamily="18" charset="0"/>
                <a:cs typeface="Times New Roman" panose="02020603050405020304" pitchFamily="18" charset="0"/>
              </a:rPr>
              <a:t>активизации </a:t>
            </a:r>
            <a:r>
              <a:rPr lang="ru-RU" sz="2500" dirty="0" smtClean="0">
                <a:latin typeface="Times New Roman" panose="02020603050405020304" pitchFamily="18" charset="0"/>
                <a:cs typeface="Times New Roman" panose="02020603050405020304" pitchFamily="18" charset="0"/>
              </a:rPr>
              <a:t>родителей</a:t>
            </a:r>
            <a:r>
              <a:rPr lang="ru-RU" sz="2500" dirty="0">
                <a:latin typeface="Times New Roman" panose="02020603050405020304" pitchFamily="18" charset="0"/>
                <a:cs typeface="Times New Roman" panose="02020603050405020304" pitchFamily="18" charset="0"/>
              </a:rPr>
              <a:t> </a:t>
            </a:r>
            <a:r>
              <a:rPr lang="ru-RU" sz="2500" dirty="0" smtClean="0">
                <a:latin typeface="Times New Roman" panose="02020603050405020304" pitchFamily="18" charset="0"/>
                <a:cs typeface="Times New Roman" panose="02020603050405020304" pitchFamily="18" charset="0"/>
              </a:rPr>
              <a:t>(</a:t>
            </a:r>
            <a:r>
              <a:rPr lang="ru-RU" sz="2500" dirty="0" err="1" smtClean="0">
                <a:latin typeface="Times New Roman" panose="02020603050405020304" pitchFamily="18" charset="0"/>
                <a:cs typeface="Times New Roman" panose="02020603050405020304" pitchFamily="18" charset="0"/>
              </a:rPr>
              <a:t>Е.П.Арнаутова</a:t>
            </a:r>
            <a:r>
              <a:rPr lang="ru-RU" sz="2500" dirty="0">
                <a:latin typeface="Times New Roman" panose="02020603050405020304" pitchFamily="18" charset="0"/>
                <a:cs typeface="Times New Roman" panose="02020603050405020304" pitchFamily="18" charset="0"/>
              </a:rPr>
              <a:t>). педагог бросает родителям мяч, и тот, кто его ловит, должен дать ответ на вопрос, например: «Что вас радует в ребенке?». Родителям можно дать игрушечный микрофон (предмет, его заменяющий) и пустить по кругу, они будут высказывать свои мысли; или предложить произвести рейтинг, определить по степени значимости ряд понятий</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К методам активизации относится просмотр видеороликов с записью занятий, различных режимных моментов. Особенно это актуально в группах раннего возраста, так как родители не могут посещать </a:t>
            </a:r>
            <a:r>
              <a:rPr lang="ru-RU" sz="2500" dirty="0" smtClean="0">
                <a:latin typeface="Times New Roman" panose="02020603050405020304" pitchFamily="18" charset="0"/>
                <a:cs typeface="Times New Roman" panose="02020603050405020304" pitchFamily="18" charset="0"/>
              </a:rPr>
              <a:t>открытые </a:t>
            </a:r>
            <a:r>
              <a:rPr lang="ru-RU" sz="2500" dirty="0">
                <a:latin typeface="Times New Roman" panose="02020603050405020304" pitchFamily="18" charset="0"/>
                <a:cs typeface="Times New Roman" panose="02020603050405020304" pitchFamily="18" charset="0"/>
              </a:rPr>
              <a:t>занятия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Интерес у родителей формируют и задания, направленные на «расшифровку мира детей». Им предлагается посмотреть на мир глазами ребенка. например, можно спросить: «Как отвечают дети на вопрос – «Когда колобок катится, ему песок в глаза сыплется?» (ответ – «Нет, колобок катится, и его глазки катятся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55</a:t>
            </a:fld>
            <a:endParaRPr lang="ru-RU" dirty="0"/>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311741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Родителям </a:t>
            </a:r>
            <a:r>
              <a:rPr lang="ru-RU" sz="2500" dirty="0">
                <a:latin typeface="Times New Roman" panose="02020603050405020304" pitchFamily="18" charset="0"/>
                <a:cs typeface="Times New Roman" panose="02020603050405020304" pitchFamily="18" charset="0"/>
              </a:rPr>
              <a:t>следует не только сообщать педагогические знания, стимулировать их интерес к педагогике, проблемам воспитания детей, но и формировать их родительскую позицию. Бывает так, что и знания у родителей есть, но они не могут ими воспользоваться в силу различных причин: отсутствия терпения, такта, ожидания мгновенных результатов, отсутствия единых требований к детям. Важно формировать у них умение применять полученные знания, связывать теорию и практику. Помимо методов активизации родителей, рекомендуется использовать формирование педагогической рефлексии: анализ педагогических ситуаций, решение педагогически задач, анализ собственной воспитательной деятельности, применение домашних заданий. Все это формирует родительскую позицию, повышает активность слушателей, помогает посмотреть на ситуацию глазами ребенка, понять его</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Основным методом формирования родителей как педагогов является анализ собственной воспитательной деятельности, способствующий развитию самонаблюдения, самооценки. </a:t>
            </a:r>
          </a:p>
        </p:txBody>
      </p:sp>
      <p:sp>
        <p:nvSpPr>
          <p:cNvPr id="3" name="Номер слайда 2"/>
          <p:cNvSpPr>
            <a:spLocks noGrp="1"/>
          </p:cNvSpPr>
          <p:nvPr>
            <p:ph type="sldNum" sz="quarter" idx="12"/>
          </p:nvPr>
        </p:nvSpPr>
        <p:spPr/>
        <p:txBody>
          <a:bodyPr/>
          <a:lstStyle/>
          <a:p>
            <a:fld id="{5D38466B-DEE6-4334-8400-331435FCFD1B}" type="slidenum">
              <a:rPr lang="ru-RU" smtClean="0"/>
              <a:pPr/>
              <a:t>56</a:t>
            </a:fld>
            <a:endParaRPr lang="ru-RU" dirty="0"/>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151213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324261"/>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Для </a:t>
            </a:r>
            <a:r>
              <a:rPr lang="ru-RU" sz="2500" dirty="0">
                <a:latin typeface="Times New Roman" panose="02020603050405020304" pitchFamily="18" charset="0"/>
                <a:cs typeface="Times New Roman" panose="02020603050405020304" pitchFamily="18" charset="0"/>
              </a:rPr>
              <a:t>формирования этой способности можно применить инструкцию по самонаблюдению и наблюдению за ребенком.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Поскольку </a:t>
            </a:r>
            <a:r>
              <a:rPr lang="ru-RU" sz="2500" dirty="0">
                <a:latin typeface="Times New Roman" panose="02020603050405020304" pitchFamily="18" charset="0"/>
                <a:cs typeface="Times New Roman" panose="02020603050405020304" pitchFamily="18" charset="0"/>
              </a:rPr>
              <a:t>родители эгоцентричны, им трудно понять, принять особенности поведения ребенка, несхожие с их представлениями о должном.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Анализируя </a:t>
            </a:r>
            <a:r>
              <a:rPr lang="ru-RU" sz="2500" dirty="0">
                <a:latin typeface="Times New Roman" panose="02020603050405020304" pitchFamily="18" charset="0"/>
                <a:cs typeface="Times New Roman" panose="02020603050405020304" pitchFamily="18" charset="0"/>
              </a:rPr>
              <a:t>свою деятельность, родители изменят и методы воздействия на него</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err="1">
                <a:latin typeface="Times New Roman" panose="02020603050405020304" pitchFamily="18" charset="0"/>
                <a:cs typeface="Times New Roman" panose="02020603050405020304" pitchFamily="18" charset="0"/>
              </a:rPr>
              <a:t>Тренинговые</a:t>
            </a:r>
            <a:r>
              <a:rPr lang="ru-RU" sz="2500" dirty="0">
                <a:latin typeface="Times New Roman" panose="02020603050405020304" pitchFamily="18" charset="0"/>
                <a:cs typeface="Times New Roman" panose="02020603050405020304" pitchFamily="18" charset="0"/>
              </a:rPr>
              <a:t> игровые упражнения и задания. Родители дают оценку разным способам воздействия на ребенка и формам обращения к нему, выбирают более удачные, заменяют нежелательные конструктивными (вместо «Почему ты опять не убрал свои игрушки?»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«Я не сомневаюсь, что эти игрушки слушаются своего хозяина»). </a:t>
            </a:r>
          </a:p>
        </p:txBody>
      </p:sp>
      <p:sp>
        <p:nvSpPr>
          <p:cNvPr id="3" name="Номер слайда 2"/>
          <p:cNvSpPr>
            <a:spLocks noGrp="1"/>
          </p:cNvSpPr>
          <p:nvPr>
            <p:ph type="sldNum" sz="quarter" idx="12"/>
          </p:nvPr>
        </p:nvSpPr>
        <p:spPr/>
        <p:txBody>
          <a:bodyPr/>
          <a:lstStyle/>
          <a:p>
            <a:fld id="{5D38466B-DEE6-4334-8400-331435FCFD1B}" type="slidenum">
              <a:rPr lang="ru-RU" smtClean="0"/>
              <a:pPr/>
              <a:t>57</a:t>
            </a:fld>
            <a:endParaRPr lang="ru-RU" dirty="0"/>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40204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3939540"/>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Или </a:t>
            </a:r>
            <a:r>
              <a:rPr lang="ru-RU" sz="2500" dirty="0">
                <a:latin typeface="Times New Roman" panose="02020603050405020304" pitchFamily="18" charset="0"/>
                <a:cs typeface="Times New Roman" panose="02020603050405020304" pitchFamily="18" charset="0"/>
              </a:rPr>
              <a:t>родители должны определить, почему неконструктивны такие слова, обращенные к ребенку: «Стыдно!», «Меня не устраивают твои «хочу», мало ли, что ты хочешь!», «Что бы ты без меня делал(а)?», «Как ты можешь поступать так со мной!» и др. Задания могут выполняться в такой форме: воспитатель начинает фразу: «Хорошо учиться в школе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это значит...» или «Для меня диалог с ребенком –</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это...» Мать или отец должны закончить предложение</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Применение описанных методов приведет родителей к пониманию того, что невозможно дать готовые рецепты воспитания, а есть лишь общие педагогические рекомендации, которыми следует руководствоваться применительно к индивидуальности ребенка.</a:t>
            </a:r>
          </a:p>
        </p:txBody>
      </p:sp>
      <p:sp>
        <p:nvSpPr>
          <p:cNvPr id="3" name="Номер слайда 2"/>
          <p:cNvSpPr>
            <a:spLocks noGrp="1"/>
          </p:cNvSpPr>
          <p:nvPr>
            <p:ph type="sldNum" sz="quarter" idx="12"/>
          </p:nvPr>
        </p:nvSpPr>
        <p:spPr/>
        <p:txBody>
          <a:bodyPr/>
          <a:lstStyle/>
          <a:p>
            <a:fld id="{5D38466B-DEE6-4334-8400-331435FCFD1B}" type="slidenum">
              <a:rPr lang="ru-RU" smtClean="0"/>
              <a:pPr/>
              <a:t>58</a:t>
            </a:fld>
            <a:endParaRPr lang="ru-RU" dirty="0"/>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031540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6247864"/>
          </a:xfrm>
          <a:prstGeom prst="rect">
            <a:avLst/>
          </a:prstGeom>
        </p:spPr>
        <p:txBody>
          <a:bodyPr wrap="square">
            <a:spAutoFit/>
          </a:bodyPr>
          <a:lstStyle/>
          <a:p>
            <a:pPr indent="449263" algn="just"/>
            <a:r>
              <a:rPr lang="ru-RU" sz="2500" i="1" dirty="0">
                <a:latin typeface="Times New Roman" panose="02020603050405020304" pitchFamily="18" charset="0"/>
                <a:cs typeface="Times New Roman" panose="02020603050405020304" pitchFamily="18" charset="0"/>
              </a:rPr>
              <a:t>Упражнение «Школьное будущее моего ребенка».</a:t>
            </a:r>
          </a:p>
          <a:p>
            <a:pPr indent="449263" algn="just"/>
            <a:r>
              <a:rPr lang="ru-RU" sz="2500" dirty="0">
                <a:latin typeface="Times New Roman" panose="02020603050405020304" pitchFamily="18" charset="0"/>
                <a:cs typeface="Times New Roman" panose="02020603050405020304" pitchFamily="18" charset="0"/>
              </a:rPr>
              <a:t>Главный совет, который могут дать психологи родителям будущих первоклассников, – </a:t>
            </a:r>
            <a:r>
              <a:rPr lang="ru-RU" sz="2500" dirty="0" smtClean="0">
                <a:latin typeface="Times New Roman" panose="02020603050405020304" pitchFamily="18" charset="0"/>
                <a:cs typeface="Times New Roman" panose="02020603050405020304" pitchFamily="18" charset="0"/>
              </a:rPr>
              <a:t>любите </a:t>
            </a:r>
            <a:r>
              <a:rPr lang="ru-RU" sz="2500" dirty="0">
                <a:latin typeface="Times New Roman" panose="02020603050405020304" pitchFamily="18" charset="0"/>
                <a:cs typeface="Times New Roman" panose="02020603050405020304" pitchFamily="18" charset="0"/>
              </a:rPr>
              <a:t>своего ребенка таким, какой он есть, уважайте его индивидуальность, будьте внимательными к его жизни, к его настроению, </a:t>
            </a:r>
            <a:r>
              <a:rPr lang="ru-RU" sz="2500" dirty="0" smtClean="0">
                <a:latin typeface="Times New Roman" panose="02020603050405020304" pitchFamily="18" charset="0"/>
                <a:cs typeface="Times New Roman" panose="02020603050405020304" pitchFamily="18" charset="0"/>
              </a:rPr>
              <a:t>желаниям.</a:t>
            </a:r>
          </a:p>
          <a:p>
            <a:pPr indent="449263" algn="just"/>
            <a:r>
              <a:rPr lang="ru-RU" sz="2500" dirty="0" smtClean="0">
                <a:latin typeface="Times New Roman" panose="02020603050405020304" pitchFamily="18" charset="0"/>
                <a:cs typeface="Times New Roman" panose="02020603050405020304" pitchFamily="18" charset="0"/>
              </a:rPr>
              <a:t>Воспитатель зачитывает </a:t>
            </a:r>
            <a:r>
              <a:rPr lang="ru-RU" sz="2500" dirty="0">
                <a:latin typeface="Times New Roman" panose="02020603050405020304" pitchFamily="18" charset="0"/>
                <a:cs typeface="Times New Roman" panose="02020603050405020304" pitchFamily="18" charset="0"/>
              </a:rPr>
              <a:t>несколько незаконченных предложений, которые вам необходимо </a:t>
            </a:r>
            <a:r>
              <a:rPr lang="ru-RU" sz="2500" dirty="0" smtClean="0">
                <a:latin typeface="Times New Roman" panose="02020603050405020304" pitchFamily="18" charset="0"/>
                <a:cs typeface="Times New Roman" panose="02020603050405020304" pitchFamily="18" charset="0"/>
              </a:rPr>
              <a:t>завершить</a:t>
            </a:r>
            <a:r>
              <a:rPr lang="ru-RU" sz="2500" dirty="0">
                <a:latin typeface="Times New Roman" panose="02020603050405020304" pitchFamily="18" charset="0"/>
                <a:cs typeface="Times New Roman" panose="02020603050405020304" pitchFamily="18" charset="0"/>
              </a:rPr>
              <a:t>. Основное условие </a:t>
            </a:r>
            <a:r>
              <a:rPr lang="ru-RU" sz="2500" dirty="0" smtClean="0">
                <a:latin typeface="Times New Roman" panose="02020603050405020304" pitchFamily="18" charset="0"/>
                <a:cs typeface="Times New Roman" panose="02020603050405020304" pitchFamily="18" charset="0"/>
              </a:rPr>
              <a:t>– заканчивать </a:t>
            </a:r>
            <a:r>
              <a:rPr lang="ru-RU" sz="2500" dirty="0">
                <a:latin typeface="Times New Roman" panose="02020603050405020304" pitchFamily="18" charset="0"/>
                <a:cs typeface="Times New Roman" panose="02020603050405020304" pitchFamily="18" charset="0"/>
              </a:rPr>
              <a:t>предложение необходимо сразу, долго не задумываясь. Здесь нет правильных или неправильных ответов, потому что любой из них позволит вам еще раз глубже взглянуть на отношения с ребенком и осознать свою роль в его жизни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Я </a:t>
            </a:r>
            <a:r>
              <a:rPr lang="ru-RU" sz="2500" dirty="0">
                <a:latin typeface="Times New Roman" panose="02020603050405020304" pitchFamily="18" charset="0"/>
                <a:cs typeface="Times New Roman" panose="02020603050405020304" pitchFamily="18" charset="0"/>
              </a:rPr>
              <a:t>всегда мечтал (а, чтобы в школе мой </a:t>
            </a:r>
            <a:r>
              <a:rPr lang="ru-RU" sz="2500" dirty="0" smtClean="0">
                <a:latin typeface="Times New Roman" panose="02020603050405020304" pitchFamily="18" charset="0"/>
                <a:cs typeface="Times New Roman" panose="02020603050405020304" pitchFamily="18" charset="0"/>
              </a:rPr>
              <a:t>ребенок.</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Когда </a:t>
            </a:r>
            <a:r>
              <a:rPr lang="ru-RU" sz="2500" dirty="0">
                <a:latin typeface="Times New Roman" panose="02020603050405020304" pitchFamily="18" charset="0"/>
                <a:cs typeface="Times New Roman" panose="02020603050405020304" pitchFamily="18" charset="0"/>
              </a:rPr>
              <a:t>ребенок оказывается не на высоте, </a:t>
            </a:r>
            <a:r>
              <a:rPr lang="ru-RU" sz="2500" dirty="0" smtClean="0">
                <a:latin typeface="Times New Roman" panose="02020603050405020304" pitchFamily="18" charset="0"/>
                <a:cs typeface="Times New Roman" panose="02020603050405020304" pitchFamily="18" charset="0"/>
              </a:rPr>
              <a:t>я.</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Когда </a:t>
            </a:r>
            <a:r>
              <a:rPr lang="ru-RU" sz="2500" dirty="0">
                <a:latin typeface="Times New Roman" panose="02020603050405020304" pitchFamily="18" charset="0"/>
                <a:cs typeface="Times New Roman" panose="02020603050405020304" pitchFamily="18" charset="0"/>
              </a:rPr>
              <a:t>моего ребенка хвалят, </a:t>
            </a:r>
            <a:r>
              <a:rPr lang="ru-RU" sz="2500" dirty="0" smtClean="0">
                <a:latin typeface="Times New Roman" panose="02020603050405020304" pitchFamily="18" charset="0"/>
                <a:cs typeface="Times New Roman" panose="02020603050405020304" pitchFamily="18" charset="0"/>
              </a:rPr>
              <a:t>я.</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Когда </a:t>
            </a:r>
            <a:r>
              <a:rPr lang="ru-RU" sz="2500" dirty="0">
                <a:latin typeface="Times New Roman" panose="02020603050405020304" pitchFamily="18" charset="0"/>
                <a:cs typeface="Times New Roman" panose="02020603050405020304" pitchFamily="18" charset="0"/>
              </a:rPr>
              <a:t>ребенок пойдет в первый </a:t>
            </a:r>
            <a:r>
              <a:rPr lang="ru-RU" sz="2500" dirty="0" smtClean="0">
                <a:latin typeface="Times New Roman" panose="02020603050405020304" pitchFamily="18" charset="0"/>
                <a:cs typeface="Times New Roman" panose="02020603050405020304" pitchFamily="18" charset="0"/>
              </a:rPr>
              <a:t>класс.</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Когда </a:t>
            </a:r>
            <a:r>
              <a:rPr lang="ru-RU" sz="2500" dirty="0">
                <a:latin typeface="Times New Roman" panose="02020603050405020304" pitchFamily="18" charset="0"/>
                <a:cs typeface="Times New Roman" panose="02020603050405020304" pitchFamily="18" charset="0"/>
              </a:rPr>
              <a:t>он получит двойку или замечание, </a:t>
            </a:r>
            <a:r>
              <a:rPr lang="ru-RU" sz="2500" dirty="0" smtClean="0">
                <a:latin typeface="Times New Roman" panose="02020603050405020304" pitchFamily="18" charset="0"/>
                <a:cs typeface="Times New Roman" panose="02020603050405020304" pitchFamily="18" charset="0"/>
              </a:rPr>
              <a:t>я.</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Я </a:t>
            </a:r>
            <a:r>
              <a:rPr lang="ru-RU" sz="2500" dirty="0">
                <a:latin typeface="Times New Roman" panose="02020603050405020304" pitchFamily="18" charset="0"/>
                <a:cs typeface="Times New Roman" panose="02020603050405020304" pitchFamily="18" charset="0"/>
              </a:rPr>
              <a:t>думаю, что в школе мой сын (дочь</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59</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6578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Причины </a:t>
            </a:r>
            <a:r>
              <a:rPr lang="ru-RU" sz="2500" dirty="0" err="1">
                <a:latin typeface="Times New Roman" panose="02020603050405020304" pitchFamily="18" charset="0"/>
                <a:cs typeface="Times New Roman" panose="02020603050405020304" pitchFamily="18" charset="0"/>
              </a:rPr>
              <a:t>неуспешности</a:t>
            </a:r>
            <a:r>
              <a:rPr lang="ru-RU" sz="2500" dirty="0">
                <a:latin typeface="Times New Roman" panose="02020603050405020304" pitchFamily="18" charset="0"/>
                <a:cs typeface="Times New Roman" panose="02020603050405020304" pitchFamily="18" charset="0"/>
              </a:rPr>
              <a:t> детей зависят от разных факторов: </a:t>
            </a:r>
            <a:endParaRPr lang="ru-RU" sz="25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от </a:t>
            </a:r>
            <a:r>
              <a:rPr lang="ru-RU" sz="2500" dirty="0">
                <a:latin typeface="Times New Roman" panose="02020603050405020304" pitchFamily="18" charset="0"/>
                <a:cs typeface="Times New Roman" panose="02020603050405020304" pitchFamily="18" charset="0"/>
              </a:rPr>
              <a:t>особенностей психического развития, </a:t>
            </a:r>
            <a:endParaRPr lang="ru-RU" sz="25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состояния </a:t>
            </a:r>
            <a:r>
              <a:rPr lang="ru-RU" sz="2500" dirty="0">
                <a:latin typeface="Times New Roman" panose="02020603050405020304" pitchFamily="18" charset="0"/>
                <a:cs typeface="Times New Roman" panose="02020603050405020304" pitchFamily="18" charset="0"/>
              </a:rPr>
              <a:t>здоровья, </a:t>
            </a:r>
            <a:endParaRPr lang="ru-RU" sz="25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методов </a:t>
            </a:r>
            <a:r>
              <a:rPr lang="ru-RU" sz="2500" dirty="0">
                <a:latin typeface="Times New Roman" panose="02020603050405020304" pitchFamily="18" charset="0"/>
                <a:cs typeface="Times New Roman" panose="02020603050405020304" pitchFamily="18" charset="0"/>
              </a:rPr>
              <a:t>обучения, </a:t>
            </a:r>
            <a:endParaRPr lang="ru-RU" sz="25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а </a:t>
            </a:r>
            <a:r>
              <a:rPr lang="ru-RU" sz="2500" dirty="0">
                <a:latin typeface="Times New Roman" panose="02020603050405020304" pitchFamily="18" charset="0"/>
                <a:cs typeface="Times New Roman" panose="02020603050405020304" pitchFamily="18" charset="0"/>
              </a:rPr>
              <a:t>также от низкого уровня педагогической компетентности родителей. </a:t>
            </a:r>
            <a:endParaRPr lang="ru-RU" sz="2500" dirty="0" smtClean="0">
              <a:latin typeface="Times New Roman" panose="02020603050405020304" pitchFamily="18" charset="0"/>
              <a:cs typeface="Times New Roman" panose="02020603050405020304" pitchFamily="18" charset="0"/>
            </a:endParaRPr>
          </a:p>
          <a:p>
            <a:pPr indent="442913" algn="just"/>
            <a:r>
              <a:rPr lang="ru-RU" sz="2500" dirty="0" smtClean="0">
                <a:latin typeface="Times New Roman" panose="02020603050405020304" pitchFamily="18" charset="0"/>
                <a:cs typeface="Times New Roman" panose="02020603050405020304" pitchFamily="18" charset="0"/>
              </a:rPr>
              <a:t>Таким </a:t>
            </a:r>
            <a:r>
              <a:rPr lang="ru-RU" sz="2500" dirty="0">
                <a:latin typeface="Times New Roman" panose="02020603050405020304" pitchFamily="18" charset="0"/>
                <a:cs typeface="Times New Roman" panose="02020603050405020304" pitchFamily="18" charset="0"/>
              </a:rPr>
              <a:t>образом, особенно актуальным вопросом встающим перед педагогами является взаимодействие с родителями детей дошкольного возраста для устранения проблем, возникающих при поступлении ребёнка в школу. </a:t>
            </a:r>
            <a:endParaRPr lang="ru-RU" sz="2500" dirty="0" smtClean="0">
              <a:latin typeface="Times New Roman" panose="02020603050405020304" pitchFamily="18" charset="0"/>
              <a:cs typeface="Times New Roman" panose="02020603050405020304" pitchFamily="18" charset="0"/>
            </a:endParaRPr>
          </a:p>
          <a:p>
            <a:pPr indent="442913" algn="just"/>
            <a:r>
              <a:rPr lang="ru-RU" sz="2500" dirty="0" smtClean="0">
                <a:latin typeface="Times New Roman" panose="02020603050405020304" pitchFamily="18" charset="0"/>
                <a:cs typeface="Times New Roman" panose="02020603050405020304" pitchFamily="18" charset="0"/>
              </a:rPr>
              <a:t>Педагогическое </a:t>
            </a:r>
            <a:r>
              <a:rPr lang="ru-RU" sz="2500" dirty="0">
                <a:latin typeface="Times New Roman" panose="02020603050405020304" pitchFamily="18" charset="0"/>
                <a:cs typeface="Times New Roman" panose="02020603050405020304" pitchFamily="18" charset="0"/>
              </a:rPr>
              <a:t>просвещение родителей серьёзно влияет на качество подготовки дошкольников к началу образовательного процесса. Работа с родителями </a:t>
            </a:r>
            <a:r>
              <a:rPr lang="ru-RU" sz="2500" dirty="0" smtClean="0">
                <a:latin typeface="Times New Roman" panose="02020603050405020304" pitchFamily="18" charset="0"/>
                <a:cs typeface="Times New Roman" panose="02020603050405020304" pitchFamily="18" charset="0"/>
              </a:rPr>
              <a:t>– это </a:t>
            </a:r>
            <a:r>
              <a:rPr lang="ru-RU" sz="2500" dirty="0">
                <a:latin typeface="Times New Roman" panose="02020603050405020304" pitchFamily="18" charset="0"/>
                <a:cs typeface="Times New Roman" panose="02020603050405020304" pitchFamily="18" charset="0"/>
              </a:rPr>
              <a:t>сложная и важная часть деятельности педагога, включающая повышение уровня педагогических знаний, умений и навыков родителей; помощь педагогов родителям в семейном воспитании для создания необходимых условий правильного воспитания детей; взаимодействие воспитателей и родителей в процессе развития детей.</a:t>
            </a:r>
          </a:p>
        </p:txBody>
      </p:sp>
      <p:sp>
        <p:nvSpPr>
          <p:cNvPr id="3" name="Номер слайда 2"/>
          <p:cNvSpPr>
            <a:spLocks noGrp="1"/>
          </p:cNvSpPr>
          <p:nvPr>
            <p:ph type="sldNum" sz="quarter" idx="12"/>
          </p:nvPr>
        </p:nvSpPr>
        <p:spPr/>
        <p:txBody>
          <a:bodyPr/>
          <a:lstStyle/>
          <a:p>
            <a:fld id="{5D38466B-DEE6-4334-8400-331435FCFD1B}" type="slidenum">
              <a:rPr lang="ru-RU" smtClean="0"/>
              <a:pPr/>
              <a:t>6</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696862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just"/>
            <a:r>
              <a:rPr lang="ru-RU" sz="2500" dirty="0">
                <a:latin typeface="Times New Roman" panose="02020603050405020304" pitchFamily="18" charset="0"/>
                <a:cs typeface="Times New Roman" panose="02020603050405020304" pitchFamily="18" charset="0"/>
              </a:rPr>
              <a:t>Далее родители перечитывают каждое предложение еще раз и задумаются, совпадают ли их предположения с возможностями ребенка, какое значение именно для них имеют различные аспекты школьной жизни ребенка и какие ожидания они связывают с его поступлением в школу.</a:t>
            </a:r>
          </a:p>
          <a:p>
            <a:pPr indent="449263" algn="ctr"/>
            <a:r>
              <a:rPr lang="ru-RU" sz="2500" i="1" dirty="0" smtClean="0">
                <a:latin typeface="Times New Roman" panose="02020603050405020304" pitchFamily="18" charset="0"/>
                <a:cs typeface="Times New Roman" panose="02020603050405020304" pitchFamily="18" charset="0"/>
              </a:rPr>
              <a:t>Игра-ассоциация </a:t>
            </a:r>
            <a:r>
              <a:rPr lang="ru-RU" sz="2500" i="1" dirty="0">
                <a:latin typeface="Times New Roman" panose="02020603050405020304" pitchFamily="18" charset="0"/>
                <a:cs typeface="Times New Roman" panose="02020603050405020304" pitchFamily="18" charset="0"/>
              </a:rPr>
              <a:t>«Школа».</a:t>
            </a:r>
          </a:p>
          <a:p>
            <a:pPr indent="449263" algn="just"/>
            <a:r>
              <a:rPr lang="ru-RU" sz="2500" dirty="0">
                <a:latin typeface="Times New Roman" panose="02020603050405020304" pitchFamily="18" charset="0"/>
                <a:cs typeface="Times New Roman" panose="02020603050405020304" pitchFamily="18" charset="0"/>
              </a:rPr>
              <a:t>Итак, к школьной жизни должны быть психологически готовы не только дети, но и родители. Ведь от отношения родителей к школе напрямую зависят особенности школьной адаптации ребенка. Давайте поиграем. Подумайте, с каким словом у вас ассоциируется слово «школа»? Например, учеба. Следующий участник должен дать свою ассоциацию на слово «учеба» и т. д. (Упражнение выполняется по кругу, участники передают мяч друг другу</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После выполнения упражнения анализируются предъявленные ассоциации. Делается вывод: получена многообразная палитра ощущений, связанных с представлениями о школе. Они определяются опытом школьного обучения родителей.</a:t>
            </a:r>
          </a:p>
        </p:txBody>
      </p:sp>
      <p:sp>
        <p:nvSpPr>
          <p:cNvPr id="3" name="Номер слайда 2"/>
          <p:cNvSpPr>
            <a:spLocks noGrp="1"/>
          </p:cNvSpPr>
          <p:nvPr>
            <p:ph type="sldNum" sz="quarter" idx="12"/>
          </p:nvPr>
        </p:nvSpPr>
        <p:spPr/>
        <p:txBody>
          <a:bodyPr/>
          <a:lstStyle/>
          <a:p>
            <a:fld id="{5D38466B-DEE6-4334-8400-331435FCFD1B}" type="slidenum">
              <a:rPr lang="ru-RU" smtClean="0"/>
              <a:pPr/>
              <a:t>60</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094630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863144"/>
          </a:xfrm>
          <a:prstGeom prst="rect">
            <a:avLst/>
          </a:prstGeom>
        </p:spPr>
        <p:txBody>
          <a:bodyPr wrap="square">
            <a:spAutoFit/>
          </a:bodyPr>
          <a:lstStyle/>
          <a:p>
            <a:pPr indent="449263" algn="ctr"/>
            <a:r>
              <a:rPr lang="ru-RU" sz="2500" i="1" dirty="0">
                <a:latin typeface="Times New Roman" panose="02020603050405020304" pitchFamily="18" charset="0"/>
                <a:cs typeface="Times New Roman" panose="02020603050405020304" pitchFamily="18" charset="0"/>
              </a:rPr>
              <a:t>Упражнение «100 способов похвалы».</a:t>
            </a:r>
          </a:p>
          <a:p>
            <a:pPr indent="449263" algn="just"/>
            <a:r>
              <a:rPr lang="ru-RU" sz="2500" dirty="0">
                <a:latin typeface="Times New Roman" panose="02020603050405020304" pitchFamily="18" charset="0"/>
                <a:cs typeface="Times New Roman" panose="02020603050405020304" pitchFamily="18" charset="0"/>
              </a:rPr>
              <a:t>Психологически родители должны быть готовы не только к трудностям, но и успехам ребенка. Часто, хваля ребенка, взрослые словно боятся, что он зазнается или разленится, и добавляют ложку дегтя в бочку меда, например: «Хорошо, ты порадовал меня! Если бы еще так же радовал меня по математике…» Но, даже хваля ребенка, взрослые часто используют небольшой запас слов. Для начала давайте каждый скажет слова похвалы и разнообразные способы похвалы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(Родители называют слова и способы похвалы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Педагог предлагает родителям разбиться </a:t>
            </a:r>
            <a:r>
              <a:rPr lang="ru-RU" sz="2500" dirty="0">
                <a:latin typeface="Times New Roman" panose="02020603050405020304" pitchFamily="18" charset="0"/>
                <a:cs typeface="Times New Roman" panose="02020603050405020304" pitchFamily="18" charset="0"/>
              </a:rPr>
              <a:t>на пары. В каждой паре один выполняет роль первоклассника, а другой – роль родителя.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Первая </a:t>
            </a:r>
            <a:r>
              <a:rPr lang="ru-RU" sz="2500" dirty="0">
                <a:latin typeface="Times New Roman" panose="02020603050405020304" pitchFamily="18" charset="0"/>
                <a:cs typeface="Times New Roman" panose="02020603050405020304" pitchFamily="18" charset="0"/>
              </a:rPr>
              <a:t>ситуация: Ваш ребенок получил 5 по чтению. Похвалите его. Теперь поменяйтесь ролями и обыграйте эту же самую ситуацию. </a:t>
            </a:r>
            <a:endParaRPr lang="ru-RU" sz="2500" dirty="0" smtClean="0">
              <a:latin typeface="Times New Roman" panose="02020603050405020304" pitchFamily="18" charset="0"/>
              <a:cs typeface="Times New Roman" panose="02020603050405020304" pitchFamily="18" charset="0"/>
            </a:endParaRPr>
          </a:p>
          <a:p>
            <a:pPr indent="449263" algn="just"/>
            <a:r>
              <a:rPr lang="ru-RU" sz="2500" dirty="0" smtClean="0">
                <a:latin typeface="Times New Roman" panose="02020603050405020304" pitchFamily="18" charset="0"/>
                <a:cs typeface="Times New Roman" panose="02020603050405020304" pitchFamily="18" charset="0"/>
              </a:rPr>
              <a:t>Вторая </a:t>
            </a:r>
            <a:r>
              <a:rPr lang="ru-RU" sz="2500" dirty="0">
                <a:latin typeface="Times New Roman" panose="02020603050405020304" pitchFamily="18" charset="0"/>
                <a:cs typeface="Times New Roman" panose="02020603050405020304" pitchFamily="18" charset="0"/>
              </a:rPr>
              <a:t>ситуация: В дневнике учитель оставил запись с благодарностью за активное участие ребенка в субботнике. Теперь скажите, пожалуйста, Вам нравилось, когда вас хвалили</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61</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49650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5093702"/>
          </a:xfrm>
          <a:prstGeom prst="rect">
            <a:avLst/>
          </a:prstGeom>
        </p:spPr>
        <p:txBody>
          <a:bodyPr wrap="square">
            <a:spAutoFit/>
          </a:bodyPr>
          <a:lstStyle/>
          <a:p>
            <a:pPr indent="449263" algn="just"/>
            <a:r>
              <a:rPr lang="ru-RU" sz="2500" dirty="0" smtClean="0">
                <a:latin typeface="Times New Roman" panose="02020603050405020304" pitchFamily="18" charset="0"/>
                <a:cs typeface="Times New Roman" panose="02020603050405020304" pitchFamily="18" charset="0"/>
              </a:rPr>
              <a:t>Когда </a:t>
            </a:r>
            <a:r>
              <a:rPr lang="ru-RU" sz="2500" dirty="0">
                <a:latin typeface="Times New Roman" panose="02020603050405020304" pitchFamily="18" charset="0"/>
                <a:cs typeface="Times New Roman" panose="02020603050405020304" pitchFamily="18" charset="0"/>
              </a:rPr>
              <a:t>было приятнее: когда похвала была в одном слове или более щедрая</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Ваши ощущения после похвалы</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Хотелось получить еще пятерку и стать еще активнее</a:t>
            </a:r>
            <a:r>
              <a:rPr lang="ru-RU" sz="2500" dirty="0" smtClean="0">
                <a:latin typeface="Times New Roman" panose="02020603050405020304" pitchFamily="18" charset="0"/>
                <a:cs typeface="Times New Roman" panose="02020603050405020304" pitchFamily="18" charset="0"/>
              </a:rPr>
              <a:t>?</a:t>
            </a:r>
          </a:p>
          <a:p>
            <a:pPr indent="449263" algn="just"/>
            <a:r>
              <a:rPr lang="ru-RU" sz="2500" dirty="0" smtClean="0">
                <a:latin typeface="Times New Roman" panose="02020603050405020304" pitchFamily="18" charset="0"/>
                <a:cs typeface="Times New Roman" panose="02020603050405020304" pitchFamily="18" charset="0"/>
              </a:rPr>
              <a:t>Всем понятно</a:t>
            </a:r>
            <a:r>
              <a:rPr lang="ru-RU" sz="2500" dirty="0">
                <a:latin typeface="Times New Roman" panose="02020603050405020304" pitchFamily="18" charset="0"/>
                <a:cs typeface="Times New Roman" panose="02020603050405020304" pitchFamily="18" charset="0"/>
              </a:rPr>
              <a:t>: Не стоит быть скупыми на похвалы! Хвалите своих детей чаще даже за незначительные успехи и восхищайтесь ими! Это обязательно вызовет у будущих наших первоклассников желание быть еще лучше</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indent="449263" algn="just"/>
            <a:r>
              <a:rPr lang="ru-RU" sz="2500" dirty="0">
                <a:latin typeface="Times New Roman" panose="02020603050405020304" pitchFamily="18" charset="0"/>
                <a:cs typeface="Times New Roman" panose="02020603050405020304" pitchFamily="18" charset="0"/>
              </a:rPr>
              <a:t>Например: Вы похвалили ребенка за рисунок, но кто-то может сказать ему из сверстников: "Да ты совершенно не умеешь рисовать! </a:t>
            </a:r>
            <a:r>
              <a:rPr lang="ru-RU" sz="2500" dirty="0" smtClean="0">
                <a:latin typeface="Times New Roman" panose="02020603050405020304" pitchFamily="18" charset="0"/>
                <a:cs typeface="Times New Roman" panose="02020603050405020304" pitchFamily="18" charset="0"/>
              </a:rPr>
              <a:t>"Что </a:t>
            </a:r>
            <a:r>
              <a:rPr lang="ru-RU" sz="2500" dirty="0">
                <a:latin typeface="Times New Roman" panose="02020603050405020304" pitchFamily="18" charset="0"/>
                <a:cs typeface="Times New Roman" panose="02020603050405020304" pitchFamily="18" charset="0"/>
              </a:rPr>
              <a:t>тогда будет? Ведь ребенок перестанет Вам доверять</a:t>
            </a:r>
            <a:r>
              <a:rPr lang="ru-RU" sz="2500" dirty="0" smtClean="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Да, на самом деле, похвала должна быть обоснованной и найти подтверждение за рамками семьи тоже. Если Вы хвалите рисунок, но он на самом деле не очень хорош, похвалите, может быть, за интересный сюжет, или как подобраны краски, или просто за старание во время его рисования. Я думаю с такой похвалой никто не сможет поспорить!</a:t>
            </a:r>
          </a:p>
        </p:txBody>
      </p:sp>
      <p:sp>
        <p:nvSpPr>
          <p:cNvPr id="3" name="Номер слайда 2"/>
          <p:cNvSpPr>
            <a:spLocks noGrp="1"/>
          </p:cNvSpPr>
          <p:nvPr>
            <p:ph type="sldNum" sz="quarter" idx="12"/>
          </p:nvPr>
        </p:nvSpPr>
        <p:spPr/>
        <p:txBody>
          <a:bodyPr/>
          <a:lstStyle/>
          <a:p>
            <a:fld id="{5D38466B-DEE6-4334-8400-331435FCFD1B}" type="slidenum">
              <a:rPr lang="ru-RU" smtClean="0"/>
              <a:pPr/>
              <a:t>62</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7469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324261"/>
          </a:xfrm>
          <a:prstGeom prst="rect">
            <a:avLst/>
          </a:prstGeom>
        </p:spPr>
        <p:txBody>
          <a:bodyPr wrap="square">
            <a:spAutoFit/>
          </a:bodyPr>
          <a:lstStyle/>
          <a:p>
            <a:pPr indent="449263" algn="ctr"/>
            <a:r>
              <a:rPr lang="ru-RU" sz="2500" b="1" dirty="0">
                <a:latin typeface="Times New Roman" panose="02020603050405020304" pitchFamily="18" charset="0"/>
                <a:cs typeface="Times New Roman" panose="02020603050405020304" pitchFamily="18" charset="0"/>
              </a:rPr>
              <a:t>Особенности организации взаимодействия ДОУ с семьями воспитанников</a:t>
            </a:r>
          </a:p>
          <a:p>
            <a:pPr indent="449263" algn="just"/>
            <a:r>
              <a:rPr lang="ru-RU" sz="2500" dirty="0">
                <a:latin typeface="Times New Roman" panose="02020603050405020304" pitchFamily="18" charset="0"/>
                <a:cs typeface="Times New Roman" panose="02020603050405020304" pitchFamily="18" charset="0"/>
              </a:rPr>
              <a:t>При организации совместной работы дошкольного образовательного учреждения с семьями в рамках новой философии необходимо соблюдать основные принципы:</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открытость </a:t>
            </a:r>
            <a:r>
              <a:rPr lang="ru-RU" sz="2500" dirty="0">
                <a:latin typeface="Times New Roman" panose="02020603050405020304" pitchFamily="18" charset="0"/>
                <a:cs typeface="Times New Roman" panose="02020603050405020304" pitchFamily="18" charset="0"/>
              </a:rPr>
              <a:t>детского сада для семьи (каждому родителю обеспечивается возможность знать и видеть, как живет и развивается его ребенок</a:t>
            </a:r>
            <a:r>
              <a:rPr lang="ru-RU" sz="2500"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сотрудничество </a:t>
            </a:r>
            <a:r>
              <a:rPr lang="ru-RU" sz="2500" dirty="0">
                <a:latin typeface="Times New Roman" panose="02020603050405020304" pitchFamily="18" charset="0"/>
                <a:cs typeface="Times New Roman" panose="02020603050405020304" pitchFamily="18" charset="0"/>
              </a:rPr>
              <a:t>педагогов и родителей в воспитании </a:t>
            </a:r>
            <a:r>
              <a:rPr lang="ru-RU" sz="2500" dirty="0" smtClean="0">
                <a:latin typeface="Times New Roman" panose="02020603050405020304" pitchFamily="18" charset="0"/>
                <a:cs typeface="Times New Roman" panose="02020603050405020304" pitchFamily="18" charset="0"/>
              </a:rPr>
              <a:t>детей;</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создание </a:t>
            </a:r>
            <a:r>
              <a:rPr lang="ru-RU" sz="2500" dirty="0">
                <a:latin typeface="Times New Roman" panose="02020603050405020304" pitchFamily="18" charset="0"/>
                <a:cs typeface="Times New Roman" panose="02020603050405020304" pitchFamily="18" charset="0"/>
              </a:rPr>
              <a:t>активной развивающей среды, обеспечивающей единые подходы к развитию личности в семье и детском </a:t>
            </a:r>
            <a:r>
              <a:rPr lang="ru-RU" sz="2500" dirty="0" smtClean="0">
                <a:latin typeface="Times New Roman" panose="02020603050405020304" pitchFamily="18" charset="0"/>
                <a:cs typeface="Times New Roman" panose="02020603050405020304" pitchFamily="18" charset="0"/>
              </a:rPr>
              <a:t>коллективе;</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диагностика </a:t>
            </a:r>
            <a:r>
              <a:rPr lang="ru-RU" sz="2500" dirty="0">
                <a:latin typeface="Times New Roman" panose="02020603050405020304" pitchFamily="18" charset="0"/>
                <a:cs typeface="Times New Roman" panose="02020603050405020304" pitchFamily="18" charset="0"/>
              </a:rPr>
              <a:t>общих и частных проблем в развитии и воспитании ребенка</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7</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3166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324261"/>
          </a:xfrm>
          <a:prstGeom prst="rect">
            <a:avLst/>
          </a:prstGeom>
        </p:spPr>
        <p:txBody>
          <a:bodyPr wrap="square">
            <a:spAutoFit/>
          </a:bodyPr>
          <a:lstStyle/>
          <a:p>
            <a:pPr indent="449263" algn="just"/>
            <a:r>
              <a:rPr lang="ru-RU" sz="2500" b="1" dirty="0" smtClean="0">
                <a:latin typeface="Times New Roman" panose="02020603050405020304" pitchFamily="18" charset="0"/>
                <a:cs typeface="Times New Roman" panose="02020603050405020304" pitchFamily="18" charset="0"/>
              </a:rPr>
              <a:t>Главная </a:t>
            </a:r>
            <a:r>
              <a:rPr lang="ru-RU" sz="2500" b="1" dirty="0">
                <a:latin typeface="Times New Roman" panose="02020603050405020304" pitchFamily="18" charset="0"/>
                <a:cs typeface="Times New Roman" panose="02020603050405020304" pitchFamily="18" charset="0"/>
              </a:rPr>
              <a:t>цель педагогов дошкольного учреждения </a:t>
            </a:r>
            <a:r>
              <a:rPr lang="ru-RU" sz="2500" dirty="0">
                <a:latin typeface="Times New Roman" panose="02020603050405020304" pitchFamily="18" charset="0"/>
                <a:cs typeface="Times New Roman" panose="02020603050405020304" pitchFamily="18" charset="0"/>
              </a:rPr>
              <a:t>– профессионально помочь семье в воспитании детей, при этом, не подменяя ее, а дополняя и обеспечивая более полную реализацию ее воспитательных функций:</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развитие </a:t>
            </a:r>
            <a:r>
              <a:rPr lang="ru-RU" sz="2500" dirty="0">
                <a:latin typeface="Times New Roman" panose="02020603050405020304" pitchFamily="18" charset="0"/>
                <a:cs typeface="Times New Roman" panose="02020603050405020304" pitchFamily="18" charset="0"/>
              </a:rPr>
              <a:t>интересов и потребностей </a:t>
            </a:r>
            <a:r>
              <a:rPr lang="ru-RU" sz="2500" dirty="0" smtClean="0">
                <a:latin typeface="Times New Roman" panose="02020603050405020304" pitchFamily="18" charset="0"/>
                <a:cs typeface="Times New Roman" panose="02020603050405020304" pitchFamily="18" charset="0"/>
              </a:rPr>
              <a:t>ребенка;</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распределение </a:t>
            </a:r>
            <a:r>
              <a:rPr lang="ru-RU" sz="2500" dirty="0">
                <a:latin typeface="Times New Roman" panose="02020603050405020304" pitchFamily="18" charset="0"/>
                <a:cs typeface="Times New Roman" panose="02020603050405020304" pitchFamily="18" charset="0"/>
              </a:rPr>
              <a:t>обязанностей и ответственности между родителями в постоянно меняющихся ситуациях воспитания </a:t>
            </a:r>
            <a:r>
              <a:rPr lang="ru-RU" sz="2500" dirty="0" smtClean="0">
                <a:latin typeface="Times New Roman" panose="02020603050405020304" pitchFamily="18" charset="0"/>
                <a:cs typeface="Times New Roman" panose="02020603050405020304" pitchFamily="18" charset="0"/>
              </a:rPr>
              <a:t>детей;</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поддержка </a:t>
            </a:r>
            <a:r>
              <a:rPr lang="ru-RU" sz="2500" dirty="0">
                <a:latin typeface="Times New Roman" panose="02020603050405020304" pitchFamily="18" charset="0"/>
                <a:cs typeface="Times New Roman" panose="02020603050405020304" pitchFamily="18" charset="0"/>
              </a:rPr>
              <a:t>открытости во взаимоотношениях между разными поколениями в </a:t>
            </a:r>
            <a:r>
              <a:rPr lang="ru-RU" sz="2500" dirty="0" smtClean="0">
                <a:latin typeface="Times New Roman" panose="02020603050405020304" pitchFamily="18" charset="0"/>
                <a:cs typeface="Times New Roman" panose="02020603050405020304" pitchFamily="18" charset="0"/>
              </a:rPr>
              <a:t>семье;</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выработка </a:t>
            </a:r>
            <a:r>
              <a:rPr lang="ru-RU" sz="2500" dirty="0">
                <a:latin typeface="Times New Roman" panose="02020603050405020304" pitchFamily="18" charset="0"/>
                <a:cs typeface="Times New Roman" panose="02020603050405020304" pitchFamily="18" charset="0"/>
              </a:rPr>
              <a:t>образа жизни семьи, формирование семейных </a:t>
            </a:r>
            <a:r>
              <a:rPr lang="ru-RU" sz="2500" dirty="0" smtClean="0">
                <a:latin typeface="Times New Roman" panose="02020603050405020304" pitchFamily="18" charset="0"/>
                <a:cs typeface="Times New Roman" panose="02020603050405020304" pitchFamily="18" charset="0"/>
              </a:rPr>
              <a:t>традиций;</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понимание </a:t>
            </a:r>
            <a:r>
              <a:rPr lang="ru-RU" sz="2500" dirty="0">
                <a:latin typeface="Times New Roman" panose="02020603050405020304" pitchFamily="18" charset="0"/>
                <a:cs typeface="Times New Roman" panose="02020603050405020304" pitchFamily="18" charset="0"/>
              </a:rPr>
              <a:t>и принятие индивидуальности ребенка, доверие и уважение к нему как к уникальной личности.</a:t>
            </a:r>
          </a:p>
        </p:txBody>
      </p:sp>
      <p:sp>
        <p:nvSpPr>
          <p:cNvPr id="3" name="Номер слайда 2"/>
          <p:cNvSpPr>
            <a:spLocks noGrp="1"/>
          </p:cNvSpPr>
          <p:nvPr>
            <p:ph type="sldNum" sz="quarter" idx="12"/>
          </p:nvPr>
        </p:nvSpPr>
        <p:spPr/>
        <p:txBody>
          <a:bodyPr/>
          <a:lstStyle/>
          <a:p>
            <a:fld id="{5D38466B-DEE6-4334-8400-331435FCFD1B}" type="slidenum">
              <a:rPr lang="ru-RU" smtClean="0"/>
              <a:pPr/>
              <a:t>8</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15827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703" y="660754"/>
            <a:ext cx="11223523" cy="4324261"/>
          </a:xfrm>
          <a:prstGeom prst="rect">
            <a:avLst/>
          </a:prstGeom>
        </p:spPr>
        <p:txBody>
          <a:bodyPr wrap="square">
            <a:spAutoFit/>
          </a:bodyPr>
          <a:lstStyle/>
          <a:p>
            <a:pPr indent="449263" algn="just"/>
            <a:r>
              <a:rPr lang="ru-RU" sz="2500" b="1" dirty="0">
                <a:latin typeface="Times New Roman" panose="02020603050405020304" pitchFamily="18" charset="0"/>
                <a:cs typeface="Times New Roman" panose="02020603050405020304" pitchFamily="18" charset="0"/>
              </a:rPr>
              <a:t>Данная цель реализуется через следующие задачи:</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воспитание </a:t>
            </a:r>
            <a:r>
              <a:rPr lang="ru-RU" sz="2500" dirty="0">
                <a:latin typeface="Times New Roman" panose="02020603050405020304" pitchFamily="18" charset="0"/>
                <a:cs typeface="Times New Roman" panose="02020603050405020304" pitchFamily="18" charset="0"/>
              </a:rPr>
              <a:t>уважения к детству и </a:t>
            </a:r>
            <a:r>
              <a:rPr lang="ru-RU" sz="2500" dirty="0" err="1" smtClean="0">
                <a:latin typeface="Times New Roman" panose="02020603050405020304" pitchFamily="18" charset="0"/>
                <a:cs typeface="Times New Roman" panose="02020603050405020304" pitchFamily="18" charset="0"/>
              </a:rPr>
              <a:t>родительству</a:t>
            </a:r>
            <a:r>
              <a:rPr lang="ru-RU" sz="2500"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взаимодействие </a:t>
            </a:r>
            <a:r>
              <a:rPr lang="ru-RU" sz="2500" dirty="0">
                <a:latin typeface="Times New Roman" panose="02020603050405020304" pitchFamily="18" charset="0"/>
                <a:cs typeface="Times New Roman" panose="02020603050405020304" pitchFamily="18" charset="0"/>
              </a:rPr>
              <a:t>с родителями для изучения их семейной </a:t>
            </a:r>
            <a:r>
              <a:rPr lang="ru-RU" sz="2500" dirty="0" smtClean="0">
                <a:latin typeface="Times New Roman" panose="02020603050405020304" pitchFamily="18" charset="0"/>
                <a:cs typeface="Times New Roman" panose="02020603050405020304" pitchFamily="18" charset="0"/>
              </a:rPr>
              <a:t>микросреды;</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повышение </a:t>
            </a:r>
            <a:r>
              <a:rPr lang="ru-RU" sz="2500" dirty="0">
                <a:latin typeface="Times New Roman" panose="02020603050405020304" pitchFamily="18" charset="0"/>
                <a:cs typeface="Times New Roman" panose="02020603050405020304" pitchFamily="18" charset="0"/>
              </a:rPr>
              <a:t>и содействие общей культуры семьи и психолого-педагогической компетентности </a:t>
            </a:r>
            <a:r>
              <a:rPr lang="ru-RU" sz="2500" dirty="0" smtClean="0">
                <a:latin typeface="Times New Roman" panose="02020603050405020304" pitchFamily="18" charset="0"/>
                <a:cs typeface="Times New Roman" panose="02020603050405020304" pitchFamily="18" charset="0"/>
              </a:rPr>
              <a:t>родителей;</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оказание </a:t>
            </a:r>
            <a:r>
              <a:rPr lang="ru-RU" sz="2500" dirty="0">
                <a:latin typeface="Times New Roman" panose="02020603050405020304" pitchFamily="18" charset="0"/>
                <a:cs typeface="Times New Roman" panose="02020603050405020304" pitchFamily="18" charset="0"/>
              </a:rPr>
              <a:t>практической и теоретической помощи родителям воспитанников через трансляцию основ теоретических знаний и формирование умений и навыков практической работы с </a:t>
            </a:r>
            <a:r>
              <a:rPr lang="ru-RU" sz="2500" dirty="0" smtClean="0">
                <a:latin typeface="Times New Roman" panose="02020603050405020304" pitchFamily="18" charset="0"/>
                <a:cs typeface="Times New Roman" panose="02020603050405020304" pitchFamily="18" charset="0"/>
              </a:rPr>
              <a:t>детьми;</a:t>
            </a:r>
          </a:p>
          <a:p>
            <a:pPr marL="342900" indent="-342900" algn="just">
              <a:buFont typeface="Wingdings" pitchFamily="2" charset="2"/>
              <a:buChar char="ü"/>
            </a:pPr>
            <a:r>
              <a:rPr lang="ru-RU" sz="2500" dirty="0" smtClean="0">
                <a:latin typeface="Times New Roman" panose="02020603050405020304" pitchFamily="18" charset="0"/>
                <a:cs typeface="Times New Roman" panose="02020603050405020304" pitchFamily="18" charset="0"/>
              </a:rPr>
              <a:t>использование </a:t>
            </a:r>
            <a:r>
              <a:rPr lang="ru-RU" sz="2500" dirty="0">
                <a:latin typeface="Times New Roman" panose="02020603050405020304" pitchFamily="18" charset="0"/>
                <a:cs typeface="Times New Roman" panose="02020603050405020304" pitchFamily="18" charset="0"/>
              </a:rPr>
              <a:t>с родителями различных форм сотрудничества и совместного творчества, исходя из индивидуально-дифференцированного подхода к семьям</a:t>
            </a:r>
            <a:r>
              <a:rPr lang="ru-RU" sz="2500" dirty="0" smtClean="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5D38466B-DEE6-4334-8400-331435FCFD1B}" type="slidenum">
              <a:rPr lang="ru-RU" smtClean="0"/>
              <a:pPr/>
              <a:t>9</a:t>
            </a:fld>
            <a:endParaRPr lang="ru-RU"/>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371"/>
            <a:ext cx="1224116" cy="7405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72203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7507</Words>
  <Application>Microsoft Office PowerPoint</Application>
  <PresentationFormat>Произвольный</PresentationFormat>
  <Paragraphs>380</Paragraphs>
  <Slides>62</Slides>
  <Notes>57</Notes>
  <HiddenSlides>0</HiddenSlides>
  <MMClips>0</MMClips>
  <ScaleCrop>false</ScaleCrop>
  <HeadingPairs>
    <vt:vector size="4" baseType="variant">
      <vt:variant>
        <vt:lpstr>Тема</vt:lpstr>
      </vt:variant>
      <vt:variant>
        <vt:i4>1</vt:i4>
      </vt:variant>
      <vt:variant>
        <vt:lpstr>Заголовки слайдов</vt:lpstr>
      </vt:variant>
      <vt:variant>
        <vt:i4>62</vt:i4>
      </vt:variant>
    </vt:vector>
  </HeadingPairs>
  <TitlesOfParts>
    <vt:vector size="63" baseType="lpstr">
      <vt:lpstr>Тема Office</vt:lpstr>
      <vt:lpstr>Формы и методы работы  с родителями будущих первоклассников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Критическое мышление – как ему научиться?  Как развить навыки критического мышления на уроках литературного чтения?</dc:title>
  <dc:creator>Завуч</dc:creator>
  <cp:lastModifiedBy>Валентина</cp:lastModifiedBy>
  <cp:revision>162</cp:revision>
  <dcterms:created xsi:type="dcterms:W3CDTF">2017-06-30T06:03:23Z</dcterms:created>
  <dcterms:modified xsi:type="dcterms:W3CDTF">2018-02-20T09:41:05Z</dcterms:modified>
</cp:coreProperties>
</file>