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6" r:id="rId5"/>
    <p:sldId id="258" r:id="rId6"/>
    <p:sldId id="259" r:id="rId7"/>
    <p:sldId id="267" r:id="rId8"/>
    <p:sldId id="260" r:id="rId9"/>
    <p:sldId id="268" r:id="rId10"/>
    <p:sldId id="266" r:id="rId11"/>
    <p:sldId id="261" r:id="rId12"/>
    <p:sldId id="262" r:id="rId13"/>
    <p:sldId id="279" r:id="rId14"/>
    <p:sldId id="265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3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39B4-C6C9-4014-983E-700A81EF04D8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D528A-13F1-4C46-80B6-D667B8A30B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9F7F-5352-40D1-BD8E-9BA614EAEF03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B9D75-5F4A-4397-B546-220AD97F79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A8855-9A38-465B-8435-939E589A421F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2D64-D744-4C39-9201-9AD5484F5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B773A-858B-4ACA-997D-B254E9562280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1C146-BA75-4B7B-86BB-71441EB82E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DAFD-1D76-42C4-857E-A7DE42CCB818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0668C-9557-4892-BC2C-42735A645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D4239-3145-4FE3-9BF4-6D02C9016048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385EA-A441-4493-BEC5-677137EAC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360F8-2D34-45AE-9C30-B2BC02A8A8F0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B466D-0730-4723-A816-856EBD3CB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A5BF8-CEFF-4498-9E5B-0659B1BEA140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11B1-DBE8-4504-9E58-03DE57CD9B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52A29-64BE-47EC-A752-C8237B6688A4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7791E-071A-435A-9D78-115F50E04F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E6D3-526A-4EA5-9047-E4221578B1B7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A9D2F-F98D-4F0F-8F02-8D6D8CF8A8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9C37D-6148-4073-A707-89C011CF4259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F4AC6-615E-4D93-8FB4-7688C78EC8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9B792C-5FB1-435C-9C95-B405F1DDDF59}" type="datetimeFigureOut">
              <a:rPr lang="ru-RU"/>
              <a:pPr>
                <a:defRPr/>
              </a:pPr>
              <a:t>08.11.2024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B1530D3-511C-4B54-ADD1-26E4A84C04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357290" y="3887801"/>
            <a:ext cx="7358063" cy="1470025"/>
          </a:xfrm>
        </p:spPr>
        <p:txBody>
          <a:bodyPr/>
          <a:lstStyle/>
          <a:p>
            <a:r>
              <a:rPr lang="ru-RU" sz="4000" b="1" dirty="0">
                <a:solidFill>
                  <a:schemeClr val="accent2"/>
                </a:solidFill>
                <a:latin typeface="Times New Roman"/>
                <a:ea typeface="Times New Roman"/>
              </a:rPr>
              <a:t>«Особенности организации работы </a:t>
            </a:r>
            <a:r>
              <a:rPr lang="ru-RU" sz="4000" b="1" dirty="0" smtClean="0">
                <a:solidFill>
                  <a:schemeClr val="accent2"/>
                </a:solidFill>
                <a:latin typeface="Times New Roman"/>
                <a:ea typeface="Times New Roman"/>
              </a:rPr>
              <a:t>логопеда. </a:t>
            </a:r>
            <a:br>
              <a:rPr lang="ru-RU" sz="4000" b="1" dirty="0" smtClean="0">
                <a:solidFill>
                  <a:schemeClr val="accent2"/>
                </a:solidFill>
                <a:latin typeface="Times New Roman"/>
                <a:ea typeface="Times New Roman"/>
              </a:rPr>
            </a:br>
            <a:r>
              <a:rPr lang="ru-RU" sz="4000" b="1" dirty="0" smtClean="0">
                <a:solidFill>
                  <a:schemeClr val="accent2"/>
                </a:solidFill>
                <a:latin typeface="Times New Roman"/>
                <a:ea typeface="Times New Roman"/>
              </a:rPr>
              <a:t>Результаты </a:t>
            </a:r>
            <a:r>
              <a:rPr lang="ru-RU" sz="4000" b="1" dirty="0">
                <a:solidFill>
                  <a:schemeClr val="accent2"/>
                </a:solidFill>
                <a:latin typeface="Times New Roman"/>
                <a:ea typeface="Times New Roman"/>
              </a:rPr>
              <a:t>логопедического обследования» </a:t>
            </a:r>
            <a:endParaRPr lang="ru-RU" sz="4000" b="1" i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85728"/>
            <a:ext cx="7400925" cy="1785950"/>
          </a:xfrm>
        </p:spPr>
        <p:txBody>
          <a:bodyPr rtlCol="0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Подготовила: учитель-логопед 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МБДОУ </a:t>
            </a:r>
            <a:r>
              <a:rPr lang="ru-RU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/сад «Звездочка</a:t>
            </a:r>
          </a:p>
          <a:p>
            <a:pPr algn="r"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Медведева Е.Н.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600" b="1" dirty="0">
                <a:solidFill>
                  <a:prstClr val="black"/>
                </a:solidFill>
              </a:rPr>
              <a:t> </a:t>
            </a: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Состояние слоговой структуры слова.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 концу учебного года (к 6 годам)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ребенок должен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уметь безошибочно произносить слова типа: велосипедист, экскурсовод и т.п. 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Однако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слоговая структура все еще может искажаться в 4-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5ти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и более сложных словах с одним или двумя стечениями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согласных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(строительство, водопроводчик и т.п.). Дети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определяют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количество слогов в слове. Делят предложения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слова. Владеют навыками звукового анализа слов.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188641"/>
            <a:ext cx="8229600" cy="72008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060848"/>
            <a:ext cx="8158163" cy="4493941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</a:rPr>
              <a:t>Состояние словарного запаса. </a:t>
            </a: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Словарь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3000 – 3500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слов.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Дети подбирают антонимы и синонимы к словосочетаниям, усваивают многозначность слов, подбирают родственные слова самостоятельно. Следует обратить внимание на наиболее трудные на сегодняшний день разделы: времена года, их признаки, месяцы, дни недели, качества предметов, родственные связи. Употребление приставочных глаголов, существительных, обозначающих профессии (дирижер, балерина, комбайнер и т.д.), названий спортсменов по видам спорта (бегун, пловчиха, конькобежец и т.д.) вызывает трудности. В словаре детей зачастую отсутствуют сложные существительные (соковыжималка, ледоход и т.д.), сложные прилагательные (тонконогий, длиннохвостый, остромордая), притяжательные прилагательные (лисий,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</a:rPr>
              <a:t>обезьяний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</a:rPr>
              <a:t>и т.п.).</a:t>
            </a:r>
            <a:endParaRPr lang="ru-RU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67544" y="1844824"/>
            <a:ext cx="8229600" cy="714370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Состояние связной речи.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2500306"/>
            <a:ext cx="8158163" cy="405448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Основные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акценты должны быть расставлены на умении будущего первоклассника отвечать на вопросы, пересказывать, составлять рассказы по сюжетной картинке, серии картинок. Дети умеют составлять рассказ по сюжетной картинке и серии картин, по представлению, рассказ на заданную тему, рассказ из личного опыта. Пересказывают текст в логической последовательности.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Роль семьи в преодолении речевых нарушений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ru-RU" sz="2400" b="1" dirty="0" smtClean="0">
              <a:solidFill>
                <a:srgbClr val="C0504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4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  Родители </a:t>
            </a: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должны формировать правильное отношение к речевому нарушению у ребенка:</a:t>
            </a:r>
          </a:p>
          <a:p>
            <a:pPr lvl="0">
              <a:buNone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  не ругать ребенка за неправильную речь;</a:t>
            </a:r>
          </a:p>
          <a:p>
            <a:pPr lvl="0">
              <a:buFontTx/>
              <a:buChar char="-"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ненавязчиво исправлять неправильное произношение;</a:t>
            </a:r>
          </a:p>
          <a:p>
            <a:pPr lvl="0">
              <a:buFontTx/>
              <a:buChar char="-"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осуществлять позитивный настрой ребенка на занятия с педагогами;</a:t>
            </a:r>
          </a:p>
          <a:p>
            <a:pPr lvl="0">
              <a:buNone/>
            </a:pPr>
            <a:r>
              <a:rPr lang="ru-RU" sz="24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  научиться выполнять и показывать ребенку простые артикуляционные упражнения.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76351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42911" y="2643183"/>
            <a:ext cx="7929618" cy="2714644"/>
          </a:xfrm>
        </p:spPr>
        <p:txBody>
          <a:bodyPr/>
          <a:lstStyle/>
          <a:p>
            <a:r>
              <a:rPr lang="ru-RU" sz="6600" b="1" i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28625" y="2000250"/>
            <a:ext cx="8229600" cy="1000125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логопедического обследования</a:t>
            </a: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71500" y="3071813"/>
            <a:ext cx="8158163" cy="3482975"/>
          </a:xfrm>
        </p:spPr>
        <p:txBody>
          <a:bodyPr/>
          <a:lstStyle/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Всего в группе  25 детей.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 речевого развития имеют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11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человека.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Остальные дети имеют различные нарушения в развитии устной речи, и нуждаются в логопедической помощи.</a:t>
            </a:r>
          </a:p>
          <a:p>
            <a:pPr marL="0" indent="0">
              <a:buNone/>
            </a:pP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Ознакомление  с результатами логопедического обследования по каждому ребенку будет проходить в индивидуальном порядке.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Работа логопеда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состоит в следующем: в диагностике и сопровождении детей, консультировании родителей. В сентябре проходит логопедическое обследование детей. В январе – промежуточное обследование детей, в мае – итоговое. 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Затем по результатам диагностики идет зачисление на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логопедические занятия.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Зачисление зависит от степени сложности дефекта (количество неправильно произносимых звуков, диагноза). 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Занятия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с логопедом проводятся 2 – 3 раза в неделю. </a:t>
            </a:r>
            <a:r>
              <a:rPr lang="ru-RU" sz="1800" dirty="0">
                <a:solidFill>
                  <a:srgbClr val="C0504D">
                    <a:lumMod val="75000"/>
                  </a:srgbClr>
                </a:solidFill>
              </a:rPr>
              <a:t>Успех коррекционной работы во многом зависит от </a:t>
            </a:r>
            <a:r>
              <a:rPr lang="ru-RU" sz="1800" dirty="0" smtClean="0">
                <a:solidFill>
                  <a:srgbClr val="C0504D">
                    <a:lumMod val="75000"/>
                  </a:srgbClr>
                </a:solidFill>
              </a:rPr>
              <a:t>родителей.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Задача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логопеда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подготовить артикуляционный аппарат к постановке звука, поставить звук.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Задача родителей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закрепить звук в речи. Занятия с ребенком рекомендуется проводить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систематически, подкрепляя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ежедневными 2 – 3 – разовыми кратковременными </a:t>
            </a: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упражнениями.</a:t>
            </a:r>
            <a:endParaRPr lang="ru-RU" sz="1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631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6984776" cy="576064"/>
          </a:xfrm>
        </p:spPr>
        <p:txBody>
          <a:bodyPr/>
          <a:lstStyle/>
          <a:p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lvl="0">
              <a:buNone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Рекомендации для родителей:</a:t>
            </a:r>
            <a:r>
              <a:rPr lang="ru-RU" sz="2800" dirty="0">
                <a:solidFill>
                  <a:srgbClr val="C0504D">
                    <a:lumMod val="75000"/>
                  </a:srgbClr>
                </a:solidFill>
                <a:ea typeface="+mj-ea"/>
                <a:cs typeface="+mj-cs"/>
              </a:rPr>
              <a:t/>
            </a:r>
            <a:br>
              <a:rPr lang="ru-RU" sz="2800" dirty="0">
                <a:solidFill>
                  <a:srgbClr val="C0504D">
                    <a:lumMod val="75000"/>
                  </a:srgbClr>
                </a:solidFill>
                <a:ea typeface="+mj-ea"/>
                <a:cs typeface="+mj-cs"/>
              </a:rPr>
            </a:br>
            <a:endParaRPr lang="ru-RU" sz="2800" b="1" dirty="0" smtClean="0">
              <a:solidFill>
                <a:srgbClr val="C0504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   -папки </a:t>
            </a:r>
            <a:r>
              <a:rPr lang="ru-RU" sz="2800" b="1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b="1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заданиями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забираются на выходные, возвращаются в понедельник</a:t>
            </a: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задания на развитие мелкой моторики рук  выполняются карандашами;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весь речевой материал должен быть отработан;</a:t>
            </a:r>
            <a:b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C0504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все задания выполняются до конца.</a:t>
            </a:r>
          </a:p>
          <a:p>
            <a:pPr lvl="0">
              <a:buNone/>
            </a:pPr>
            <a:endParaRPr lang="ru-RU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4841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15050" cy="1154112"/>
          </a:xfrm>
        </p:spPr>
        <p:txBody>
          <a:bodyPr/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Логопедическое обследование включает в себя проверку состояния:</a:t>
            </a: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>
          <a:xfrm>
            <a:off x="500063" y="1357298"/>
            <a:ext cx="6143625" cy="531179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звукопроизношения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фонематических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процессов;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состояния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грамматического строя;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слоговой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структуры слова;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словарного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запаса;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связной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речи;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развитие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мелкой моторики;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артикуляционного 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</a:rPr>
              <a:t>аппарата.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/>
              <a:t>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Сроки преодоления недостатков произношения зависит от ряда факторов: </a:t>
            </a:r>
            <a:endParaRPr lang="ru-RU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ru-RU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степени </a:t>
            </a:r>
            <a:r>
              <a:rPr lang="ru-RU" sz="2400" dirty="0">
                <a:solidFill>
                  <a:schemeClr val="accent2"/>
                </a:solidFill>
              </a:rPr>
              <a:t>сложности дефекта (количество звуков, диагноз); 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индивидуальных </a:t>
            </a:r>
            <a:r>
              <a:rPr lang="ru-RU" sz="2400" dirty="0">
                <a:solidFill>
                  <a:schemeClr val="accent2"/>
                </a:solidFill>
              </a:rPr>
              <a:t>и </a:t>
            </a:r>
            <a:r>
              <a:rPr lang="ru-RU" sz="2400" dirty="0" smtClean="0">
                <a:solidFill>
                  <a:schemeClr val="accent2"/>
                </a:solidFill>
              </a:rPr>
              <a:t>возрастных </a:t>
            </a:r>
            <a:r>
              <a:rPr lang="ru-RU" sz="2400" dirty="0">
                <a:solidFill>
                  <a:schemeClr val="accent2"/>
                </a:solidFill>
              </a:rPr>
              <a:t>особенностей </a:t>
            </a:r>
            <a:r>
              <a:rPr lang="ru-RU" sz="2400" dirty="0" smtClean="0">
                <a:solidFill>
                  <a:schemeClr val="accent2"/>
                </a:solidFill>
              </a:rPr>
              <a:t>ребенка;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регулярности </a:t>
            </a:r>
            <a:r>
              <a:rPr lang="ru-RU" sz="2400" dirty="0">
                <a:solidFill>
                  <a:schemeClr val="accent2"/>
                </a:solidFill>
              </a:rPr>
              <a:t>занятий; </a:t>
            </a:r>
            <a:endParaRPr lang="ru-RU" sz="2400" dirty="0" smtClean="0">
              <a:solidFill>
                <a:schemeClr val="accent2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2400" dirty="0" smtClean="0">
                <a:solidFill>
                  <a:schemeClr val="accent2"/>
                </a:solidFill>
              </a:rPr>
              <a:t>участия </a:t>
            </a:r>
            <a:r>
              <a:rPr lang="ru-RU" sz="2400" dirty="0">
                <a:solidFill>
                  <a:schemeClr val="accent2"/>
                </a:solidFill>
              </a:rPr>
              <a:t>родителей в этой работе.</a:t>
            </a:r>
            <a:endParaRPr lang="ru-RU" sz="2400" dirty="0" smtClean="0">
              <a:solidFill>
                <a:schemeClr val="accent2"/>
              </a:solidFill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6995120" cy="648072"/>
          </a:xfrm>
        </p:spPr>
        <p:txBody>
          <a:bodyPr/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Речевое развитие в норме</a:t>
            </a:r>
            <a:endParaRPr lang="ru-RU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dirty="0" smtClean="0"/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Состояние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звукопроизношения. </a:t>
            </a:r>
            <a:endParaRPr lang="ru-RU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У 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ребенка должно быть правильное произношение 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всех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 звуков речи. Прежде всего, не должно быть замен одних звуков другими. Правильное произношение всех звуков речи важно потому, что на первых этапах обучения письму очень широко используется синхронное (одновременное с написанием) проговаривание ребенком каждого записываемого слова. Это позволяет уточнить его звуковой состав. Полное исключение проговаривания или неправильное проговаривание, связанное с заменой одних звуков речи другими (типа [САЛФ] вместо [ШАРФ] или [ГОЛКА] вместо [ГОРКА], затрудняет звуковой анализ и синтез слов, что приводит к резкому увеличению количества ошибок у детей (пропуски букв, вставки лишних букв и т.п.), в письме ребенка появляются однотипные и трудно устранимые буквенные замены. </a:t>
            </a:r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ЗАПОМНИТЕ</a:t>
            </a:r>
            <a:r>
              <a:rPr lang="ru-RU" sz="18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sz="1800" dirty="0">
                <a:solidFill>
                  <a:schemeClr val="accent2">
                    <a:lumMod val="75000"/>
                  </a:schemeClr>
                </a:solidFill>
              </a:rPr>
              <a:t> если ребенок путает звуки в произношении, он перепутает их и на письме. Именно поэтому нужно уделить огромное внимание развитию фонематических процессов.</a:t>
            </a:r>
          </a:p>
        </p:txBody>
      </p:sp>
    </p:spTree>
    <p:extLst>
      <p:ext uri="{BB962C8B-B14F-4D97-AF65-F5344CB8AC3E}">
        <p14:creationId xmlns="" xmlns:p14="http://schemas.microsoft.com/office/powerpoint/2010/main" val="292832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214842"/>
          </a:xfrm>
        </p:spPr>
        <p:txBody>
          <a:bodyPr/>
          <a:lstStyle/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492896"/>
            <a:ext cx="748883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Развитие фонематических процессов включает в себя: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развитие умения слышать звук и выделять его в ряду других звуков, слогов, слов; развитие умения разделять слова на звуки; развитие умения объединить отдельные звуки в слоги и слова; развитие умения сопоставлять слова, различающиеся одним звуком (дом – том; дочка – точка). Ребенок должен уметь подбирать слова с определенным звуком, должен владеть навыками элементарного звукового анализа и синтеза (уметь определять первый, последний звуки в слове, уметь из звуков составить слово, посчитать количество звуков, их последовательность), уметь различать и повторять сочетание слогов типа: ба-па-па, та-да-та, вы-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ви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и </a:t>
            </a:r>
            <a:r>
              <a:rPr lang="ru-RU" dirty="0" err="1">
                <a:solidFill>
                  <a:schemeClr val="accent2">
                    <a:lumMod val="75000"/>
                  </a:schemeClr>
                </a:solidFill>
              </a:rPr>
              <a:t>т.д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488832" cy="504056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3600" b="1" dirty="0">
                <a:solidFill>
                  <a:schemeClr val="accent2">
                    <a:lumMod val="75000"/>
                  </a:schemeClr>
                </a:solidFill>
                <a:ea typeface="+mn-ea"/>
                <a:cs typeface="+mn-cs"/>
              </a:rPr>
              <a:t>Состояние грамматического строя.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Речь грамматически правильная. Дети свободно употребляют простые и сложные предложения. Употребляют в речи предлоги простые (в, на, из) и сложные (из-за, из-под, около, возле). Правильно согласовывают существительные с прилагательными, глаголами, числительными в единственном и множественном числе. Образовывают слова с помощью приставок и суффиксов, так же наречия от прилагательных (быстрый – быстро), образовывать сравнительные степени прилагательных, образовывать глаголы движения с приставками.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accent2">
                    <a:lumMod val="75000"/>
                  </a:schemeClr>
                </a:solidFill>
              </a:rPr>
              <a:t>Следует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обратить внимание: </a:t>
            </a:r>
            <a:endParaRPr lang="ru-RU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на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словоизменение (кукла – нет куклы - дам кукле – вижу куклу – играю с куклой – мечтаю о кукле, игрушка-игрушки и т.д.); 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словообразование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(дождь – дождик, сахар – сахарница и т.д.); 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согласование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управление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(высокое дерево, два ведра, пять груш, вышел из дома, рассказал о друге); </a:t>
            </a:r>
            <a:endParaRPr lang="ru-RU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1400" dirty="0" smtClean="0">
                <a:solidFill>
                  <a:schemeClr val="accent2">
                    <a:lumMod val="75000"/>
                  </a:schemeClr>
                </a:solidFill>
              </a:rPr>
              <a:t>адекватное </a:t>
            </a:r>
            <a:r>
              <a:rPr lang="ru-RU" sz="1400" dirty="0">
                <a:solidFill>
                  <a:schemeClr val="accent2">
                    <a:lumMod val="75000"/>
                  </a:schemeClr>
                </a:solidFill>
              </a:rPr>
              <a:t>употребление сложных предлогов (из-за, из-под, над, с (со) и т.д.). Если ребенок неправильно говорит (пропускает предлоги, путает окончания, неверно строит фразу и т.д.), то он неправильно и понимает фразу. Ему все равно на, над или под столом; Маша бежит за собакой или собака – за Машей; он не заметит ошибки и в предложении: «Чашка упала, потому что разбилась». Поэтому на дом будет даваться много заданий, направленных на вырабатывание у детей умения правильно изменять слова по родам, числам и падежам и согласовывать их между собой.</a:t>
            </a:r>
          </a:p>
        </p:txBody>
      </p:sp>
    </p:spTree>
    <p:extLst>
      <p:ext uri="{BB962C8B-B14F-4D97-AF65-F5344CB8AC3E}">
        <p14:creationId xmlns="" xmlns:p14="http://schemas.microsoft.com/office/powerpoint/2010/main" val="39325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2</Template>
  <TotalTime>756</TotalTime>
  <Words>969</Words>
  <Application>Microsoft Office PowerPoint</Application>
  <PresentationFormat>Экран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Шаблон 2</vt:lpstr>
      <vt:lpstr>«Особенности организации работы логопеда.  Результаты логопедического обследования» </vt:lpstr>
      <vt:lpstr>Результаты логопедического обследования</vt:lpstr>
      <vt:lpstr>Слайд 3</vt:lpstr>
      <vt:lpstr> </vt:lpstr>
      <vt:lpstr>Логопедическое обследование включает в себя проверку состояния: </vt:lpstr>
      <vt:lpstr>Слайд 6</vt:lpstr>
      <vt:lpstr>Речевое развитие в норме</vt:lpstr>
      <vt:lpstr>Слайд 8</vt:lpstr>
      <vt:lpstr>Состояние грамматического строя. </vt:lpstr>
      <vt:lpstr>Слайд 10</vt:lpstr>
      <vt:lpstr> </vt:lpstr>
      <vt:lpstr> Состояние связной речи.  </vt:lpstr>
      <vt:lpstr>Роль семьи в преодолении речевых нарушений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«Речевые нарушения и организация коррекционной работы»</dc:title>
  <dc:creator>Таня</dc:creator>
  <cp:lastModifiedBy>User 1</cp:lastModifiedBy>
  <cp:revision>53</cp:revision>
  <dcterms:created xsi:type="dcterms:W3CDTF">2016-11-01T12:24:37Z</dcterms:created>
  <dcterms:modified xsi:type="dcterms:W3CDTF">2024-11-08T06:14:58Z</dcterms:modified>
</cp:coreProperties>
</file>