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1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6" r:id="rId11"/>
    <p:sldId id="277" r:id="rId12"/>
    <p:sldId id="278" r:id="rId13"/>
    <p:sldId id="280" r:id="rId14"/>
    <p:sldId id="282" r:id="rId15"/>
    <p:sldId id="279" r:id="rId16"/>
  </p:sldIdLst>
  <p:sldSz cx="9144000" cy="6858000" type="screen4x3"/>
  <p:notesSz cx="6858000" cy="9144000"/>
  <p:embeddedFontLst>
    <p:embeddedFont>
      <p:font typeface="Romana Script" charset="-52"/>
      <p:regular r:id="rId17"/>
    </p:embeddedFont>
    <p:embeddedFont>
      <p:font typeface="Calibri" pitchFamily="34" charset="0"/>
      <p:regular r:id="rId18"/>
      <p:bold r:id="rId19"/>
      <p:italic r:id="rId20"/>
      <p:boldItalic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816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29.10.2019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29.10.2019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29.10.2019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29.10.2019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29.10.2019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29.10.2019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29.10.2019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29.10.2019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29.10.2019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29.10.2019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29.10.2019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539552" y="980728"/>
            <a:ext cx="5112568" cy="4884424"/>
            <a:chOff x="1105219" y="2955212"/>
            <a:chExt cx="7175874" cy="609554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8" y="2955212"/>
              <a:ext cx="7165475" cy="56461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7200" b="1" dirty="0" smtClean="0">
                  <a:ln w="19050">
                    <a:solidFill>
                      <a:prstClr val="white"/>
                    </a:solidFill>
                    <a:prstDash val="solid"/>
                  </a:ln>
                  <a:gradFill>
                    <a:gsLst>
                      <a:gs pos="0">
                        <a:srgbClr val="FFF200"/>
                      </a:gs>
                      <a:gs pos="45000">
                        <a:srgbClr val="FF7A00"/>
                      </a:gs>
                      <a:gs pos="70000">
                        <a:srgbClr val="FF0300"/>
                      </a:gs>
                      <a:gs pos="100000">
                        <a:srgbClr val="4D0808"/>
                      </a:gs>
                    </a:gsLst>
                    <a:lin ang="5400000" scaled="0"/>
                  </a:gra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Romana Script" pitchFamily="34" charset="-52"/>
                  <a:cs typeface="Arial" charset="0"/>
                </a:rPr>
                <a:t>Возрастные особенности детей 3-4 лет</a:t>
              </a:r>
              <a:endParaRPr lang="ru-RU" sz="7200" b="1" dirty="0">
                <a:ln w="19050">
                  <a:solidFill>
                    <a:prstClr val="white"/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mana Script" pitchFamily="34" charset="-52"/>
                <a:cs typeface="Arial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105219" y="8244160"/>
              <a:ext cx="7175874" cy="8065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mana Script" pitchFamily="34" charset="-52"/>
                  <a:cs typeface="Arial" charset="0"/>
                </a:rPr>
                <a:t>Воспитатели : </a:t>
              </a:r>
              <a:r>
                <a:rPr lang="ru-RU" b="1" dirty="0" err="1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mana Script" pitchFamily="34" charset="-52"/>
                  <a:cs typeface="Arial" charset="0"/>
                </a:rPr>
                <a:t>Минигулова</a:t>
              </a:r>
              <a:r>
                <a:rPr lang="ru-RU" b="1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mana Script" pitchFamily="34" charset="-52"/>
                  <a:cs typeface="Arial" charset="0"/>
                </a:rPr>
                <a:t> И.В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mana Script" pitchFamily="34" charset="-52"/>
                  <a:cs typeface="Arial" charset="0"/>
                </a:rPr>
                <a:t>               Лонгортова Р.В 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428604"/>
            <a:ext cx="7143800" cy="1162050"/>
          </a:xfrm>
        </p:spPr>
        <p:txBody>
          <a:bodyPr/>
          <a:lstStyle/>
          <a:p>
            <a:pPr algn="ctr"/>
            <a:r>
              <a:rPr lang="ru-RU" altLang="ru-RU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Что должен уметь ребенок 3-4 лет</a:t>
            </a:r>
            <a:endParaRPr lang="ru-RU" sz="36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1643050"/>
            <a:ext cx="7972452" cy="4983179"/>
          </a:xfrm>
        </p:spPr>
        <p:txBody>
          <a:bodyPr/>
          <a:lstStyle/>
          <a:p>
            <a:pPr marL="609600" indent="-609600" algn="ctr" eaLnBrk="1" hangingPunct="1"/>
            <a:r>
              <a:rPr lang="ru-RU" altLang="ru-RU" sz="1600" b="1" dirty="0" smtClean="0">
                <a:solidFill>
                  <a:schemeClr val="accent1"/>
                </a:solidFill>
              </a:rPr>
              <a:t>МАТЕМАТИКА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altLang="ru-RU" sz="1800" dirty="0" smtClean="0"/>
              <a:t>Ребенок  должен уметь считать до трех и показывать соответствующее количество пальчиков на руке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altLang="ru-RU" sz="1800" dirty="0" smtClean="0"/>
              <a:t>Ребенок должен уметь владеть понятиями: один-много, большой- маленький, высокий- низкий и т.д.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altLang="ru-RU" sz="1800" dirty="0" smtClean="0"/>
              <a:t>Ребенок должен знать основные цвета ( красный, желтый, зеленый, синий, белый, черный)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altLang="ru-RU" sz="1800" dirty="0" smtClean="0"/>
              <a:t>Ребенок должен знать основные геометрические фигуры: круг, квадрат, треугольник)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altLang="ru-RU" sz="1800" dirty="0" smtClean="0"/>
              <a:t>Ребенок должен уметь сравнивать предметы по величине, цвету, форме.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altLang="ru-RU" sz="1800" dirty="0" smtClean="0"/>
              <a:t>Ребенок должен уметь подбирать пару к предмету с данным признаком.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="" xmlns:p14="http://schemas.microsoft.com/office/powerpoint/2010/main" val="585279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400948" cy="727058"/>
          </a:xfrm>
        </p:spPr>
        <p:txBody>
          <a:bodyPr/>
          <a:lstStyle/>
          <a:p>
            <a:pPr algn="ctr"/>
            <a:r>
              <a:rPr lang="en-US" altLang="ru-RU" sz="3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3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ru-RU" sz="3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3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ru-RU" sz="3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3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ru-RU" sz="3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3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Развитие мышления, памяти, внимания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3"/>
          <p:cNvSpPr>
            <a:spLocks noGrp="1"/>
          </p:cNvSpPr>
          <p:nvPr>
            <p:ph idx="1"/>
          </p:nvPr>
        </p:nvSpPr>
        <p:spPr>
          <a:xfrm>
            <a:off x="571472" y="1500174"/>
            <a:ext cx="8115328" cy="4625989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Ребенок должен уметь складывать картинку состоящую из 2-4 частей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Ребенок должен уметь находить лишний предмет и объяснять почему он сделал такой выбор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Ребенок должен находить и объяснят несоответствия на рисунках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Ребенок должен уметь и находить сходства и различия между предметами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Ребенок должен уметь запоминать 2-3 картинки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Ребенок должен уметь запоминать 3-4 слова, которые взрослый повторил несколько раз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Ребенок должен уметь запоминать и повторять движения, которые показал взрослый 1-2 раза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Ребенок должен уметь запоминать какую-либо деталь или признак предмета.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Ребенок должен уметь не отвлекаясь, в течении 5 минут выполнять задание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Ребенок должен находить парные предметы. Уметь из группы предметов выбирать нужный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Ребенок должен уметь обращать внимание на свойства и признаки предметов, находить свойства и различия между предметами.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4157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/>
          <a:lstStyle/>
          <a:p>
            <a:r>
              <a:rPr lang="ru-RU" alt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Развитие речи</a:t>
            </a:r>
            <a:endParaRPr lang="ru-RU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1571612"/>
            <a:ext cx="6400800" cy="1752600"/>
          </a:xfrm>
        </p:spPr>
        <p:txBody>
          <a:bodyPr/>
          <a:lstStyle/>
          <a:p>
            <a:pPr marL="609600" indent="-609600" algn="l" eaLnBrk="1" hangingPunct="1">
              <a:buFontTx/>
              <a:buAutoNum type="arabicPeriod"/>
            </a:pP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Ребенок должен уметь не только зрительно воспринимать образы, но и описывать увиденное</a:t>
            </a:r>
          </a:p>
          <a:p>
            <a:pPr marL="609600" indent="-609600" algn="l" eaLnBrk="1" hangingPunct="1">
              <a:buFontTx/>
              <a:buAutoNum type="arabicPeriod"/>
            </a:pP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Ребенок легко формирует простые предложения, постепенно переходит к сложным ( 5-6 слов)</a:t>
            </a:r>
          </a:p>
          <a:p>
            <a:pPr marL="609600" indent="-609600" algn="l" eaLnBrk="1" hangingPunct="1">
              <a:buFontTx/>
              <a:buAutoNum type="arabicPeriod"/>
            </a:pP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Ребенок должен уметь разделять предметы по группам: мебель, посуда, одежда и т.д.</a:t>
            </a:r>
          </a:p>
          <a:p>
            <a:pPr marL="609600" indent="-609600" algn="l" eaLnBrk="1" hangingPunct="1">
              <a:buFontTx/>
              <a:buAutoNum type="arabicPeriod"/>
            </a:pP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Ребенок должен называть хотя бы по одному признаку каждого предмета</a:t>
            </a:r>
          </a:p>
          <a:p>
            <a:pPr marL="609600" indent="-609600" algn="l" eaLnBrk="1" hangingPunct="1">
              <a:buFontTx/>
              <a:buAutoNum type="arabicPeriod"/>
            </a:pP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Ребенок должен знать названия основных действий людей и животных ( лежит, бежит и т.д.)</a:t>
            </a:r>
          </a:p>
          <a:p>
            <a:pPr marL="609600" indent="-609600" algn="l" eaLnBrk="1" hangingPunct="1">
              <a:buFontTx/>
              <a:buAutoNum type="arabicPeriod"/>
            </a:pP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Ребенок должен уметь повторять за взрослым стишки и песенки</a:t>
            </a:r>
          </a:p>
          <a:p>
            <a:pPr marL="609600" indent="-609600" algn="l" eaLnBrk="1" hangingPunct="1">
              <a:buFontTx/>
              <a:buAutoNum type="arabicPeriod"/>
            </a:pP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Ребенок должен знать свое имя и  фамилию</a:t>
            </a:r>
          </a:p>
          <a:p>
            <a:pPr marL="609600" indent="-609600" algn="l" eaLnBrk="1" hangingPunct="1">
              <a:buFontTx/>
              <a:buAutoNum type="arabicPeriod"/>
            </a:pP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Ребенок должен управлять своей силой голоса, говорить громко- тихо.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502817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642918"/>
            <a:ext cx="7772400" cy="1470025"/>
          </a:xfrm>
        </p:spPr>
        <p:txBody>
          <a:bodyPr/>
          <a:lstStyle/>
          <a:p>
            <a:r>
              <a:rPr lang="ru-RU" altLang="ru-RU" dirty="0" smtClean="0">
                <a:solidFill>
                  <a:schemeClr val="accent1"/>
                </a:solidFill>
              </a:rPr>
              <a:t>Окружающий мир 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1428736"/>
            <a:ext cx="6400800" cy="1752600"/>
          </a:xfrm>
        </p:spPr>
        <p:txBody>
          <a:bodyPr/>
          <a:lstStyle/>
          <a:p>
            <a:pPr marL="609600" indent="-609600" algn="l" eaLnBrk="1" hangingPunct="1">
              <a:buFontTx/>
              <a:buAutoNum type="arabicPeriod"/>
            </a:pPr>
            <a:r>
              <a:rPr lang="ru-RU" altLang="ru-RU" sz="1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Ребенок должен знать названия и уметь показывать домашних и диких животных</a:t>
            </a:r>
          </a:p>
          <a:p>
            <a:pPr marL="609600" indent="-609600" algn="l" eaLnBrk="1" hangingPunct="1">
              <a:buFontTx/>
              <a:buAutoNum type="arabicPeriod"/>
            </a:pPr>
            <a:r>
              <a:rPr lang="ru-RU" altLang="ru-RU" sz="1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Ребенок должен знать названия 3-4 птиц (воробей, ласточка, ворона) и насекомых (кузнечик, бабочка, пчела)</a:t>
            </a:r>
          </a:p>
          <a:p>
            <a:pPr marL="609600" indent="-609600" algn="l" eaLnBrk="1" hangingPunct="1">
              <a:buFontTx/>
              <a:buAutoNum type="arabicPeriod"/>
            </a:pPr>
            <a:r>
              <a:rPr lang="ru-RU" altLang="ru-RU" sz="1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Ребенок должен знать названия основных растений 3-4 деревьев (береза, дуб, яблоня) и 3-4 цветов (роза, ромашка, тюльпан)</a:t>
            </a:r>
          </a:p>
          <a:p>
            <a:pPr marL="609600" indent="-609600" algn="l" eaLnBrk="1" hangingPunct="1">
              <a:buFontTx/>
              <a:buAutoNum type="arabicPeriod"/>
            </a:pPr>
            <a:r>
              <a:rPr lang="ru-RU" altLang="ru-RU" sz="1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Ребенок должен знать что такое овощи, фрукты, ягоды, грибы</a:t>
            </a:r>
          </a:p>
          <a:p>
            <a:pPr marL="609600" indent="-609600" algn="l" eaLnBrk="1" hangingPunct="1">
              <a:buFontTx/>
              <a:buAutoNum type="arabicPeriod"/>
            </a:pPr>
            <a:r>
              <a:rPr lang="ru-RU" altLang="ru-RU" sz="1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Ребенок должен иметь представления о материалах из которых изготовлены окружающие предметы.</a:t>
            </a:r>
          </a:p>
          <a:p>
            <a:pPr marL="609600" indent="-609600" algn="l" eaLnBrk="1" hangingPunct="1">
              <a:buFontTx/>
              <a:buAutoNum type="arabicPeriod"/>
            </a:pPr>
            <a:r>
              <a:rPr lang="ru-RU" altLang="ru-RU" sz="1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Ребенок должен знать части суток -утро, день, вечер, ночь.</a:t>
            </a:r>
          </a:p>
          <a:p>
            <a:pPr marL="609600" indent="-609600" algn="l" eaLnBrk="1" hangingPunct="1">
              <a:buFontTx/>
              <a:buAutoNum type="arabicPeriod"/>
            </a:pPr>
            <a:r>
              <a:rPr lang="ru-RU" altLang="ru-RU" sz="1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Ребенок должен уметь называть явления природы- дождь, ветер, град.</a:t>
            </a:r>
          </a:p>
          <a:p>
            <a:pPr algn="l"/>
            <a:endParaRPr lang="ru-RU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85794"/>
            <a:ext cx="7772400" cy="1470025"/>
          </a:xfrm>
        </p:spPr>
        <p:txBody>
          <a:bodyPr/>
          <a:lstStyle/>
          <a:p>
            <a:r>
              <a:rPr lang="ru-RU" alt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Навыки обихода</a:t>
            </a:r>
            <a:endParaRPr lang="ru-RU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1714488"/>
            <a:ext cx="6400800" cy="1752600"/>
          </a:xfrm>
        </p:spPr>
        <p:txBody>
          <a:bodyPr/>
          <a:lstStyle/>
          <a:p>
            <a:pPr marL="609600" indent="-609600" algn="l" eaLnBrk="1" hangingPunct="1">
              <a:buFontTx/>
              <a:buAutoNum type="arabicPeriod"/>
            </a:pPr>
            <a:r>
              <a:rPr lang="ru-RU" altLang="ru-RU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Ребенок должен уметь самостоятельно одевать вещи (без застежек)</a:t>
            </a:r>
          </a:p>
          <a:p>
            <a:pPr marL="609600" indent="-609600" algn="l" eaLnBrk="1" hangingPunct="1">
              <a:buFontTx/>
              <a:buAutoNum type="arabicPeriod"/>
            </a:pPr>
            <a:r>
              <a:rPr lang="ru-RU" altLang="ru-RU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Ребенок должен уметь разрезать ножницами бумагу</a:t>
            </a:r>
          </a:p>
          <a:p>
            <a:pPr marL="609600" indent="-609600" algn="l" eaLnBrk="1" hangingPunct="1">
              <a:buFontTx/>
              <a:buAutoNum type="arabicPeriod"/>
            </a:pPr>
            <a:r>
              <a:rPr lang="ru-RU" altLang="ru-RU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Ребенок должен уметь пользоваться карандашом, фломастером, кисточкой и т.д. Уметь рисовать кружочки, линии, точки</a:t>
            </a:r>
          </a:p>
          <a:p>
            <a:pPr marL="609600" indent="-609600" algn="l" eaLnBrk="1" hangingPunct="1">
              <a:buFontTx/>
              <a:buAutoNum type="arabicPeriod"/>
            </a:pPr>
            <a:r>
              <a:rPr lang="ru-RU" altLang="ru-RU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Ребенок должен уметь обводить и раскрашивать картинки</a:t>
            </a:r>
          </a:p>
          <a:p>
            <a:pPr marL="609600" indent="-609600" algn="l" eaLnBrk="1" hangingPunct="1">
              <a:buFontTx/>
              <a:buAutoNum type="arabicPeriod"/>
            </a:pPr>
            <a:r>
              <a:rPr lang="ru-RU" altLang="ru-RU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Ребенок должен знать основные правила гигиены.</a:t>
            </a:r>
          </a:p>
          <a:p>
            <a:endParaRPr lang="ru-RU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3500462"/>
          </a:xfrm>
        </p:spPr>
        <p:txBody>
          <a:bodyPr/>
          <a:lstStyle/>
          <a:p>
            <a:r>
              <a:rPr lang="ru-RU" sz="8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88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283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764704"/>
            <a:ext cx="6400800" cy="2760712"/>
          </a:xfrm>
        </p:spPr>
        <p:txBody>
          <a:bodyPr/>
          <a:lstStyle/>
          <a:p>
            <a:r>
              <a:rPr lang="ru-RU" alt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Младший возраст</a:t>
            </a:r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важнейший период в развитии дошкольника. Именно в это время происходит переход малыша к новым отношениям со взрослыми, сверстниками, с предметным миром.</a:t>
            </a:r>
            <a:br>
              <a:rPr lang="ru-RU" alt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 К концу младшего дошкольного возраста начинает активно проявляться потребность в познавательном общении со взрослыми, о чем свидетельствуют многочисленные вопросы, которые задают дети</a:t>
            </a:r>
            <a:endParaRPr lang="en-US" alt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4572008"/>
            <a:ext cx="45720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i="1" dirty="0" smtClean="0">
                <a:solidFill>
                  <a:srgbClr val="FF0000"/>
                </a:solidFill>
              </a:rPr>
              <a:t>Развитие самосознания</a:t>
            </a:r>
            <a:r>
              <a:rPr lang="ru-RU" altLang="ru-RU" sz="2000" b="1" dirty="0" smtClean="0">
                <a:solidFill>
                  <a:srgbClr val="FF0000"/>
                </a:solidFill>
              </a:rPr>
              <a:t> и выделение образа «Я»</a:t>
            </a:r>
            <a:r>
              <a:rPr lang="ru-RU" altLang="ru-RU" b="1" dirty="0" smtClean="0">
                <a:solidFill>
                  <a:srgbClr val="FF0000"/>
                </a:solidFill>
              </a:rPr>
              <a:t> </a:t>
            </a:r>
            <a:r>
              <a:rPr lang="ru-RU" altLang="ru-RU" dirty="0" smtClean="0"/>
              <a:t>стимулируют развитие личности и индивидуальности. Малыш начинает четко осознавать, кто он и какой он.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32220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7772400" cy="1470025"/>
          </a:xfrm>
        </p:spPr>
        <p:txBody>
          <a:bodyPr/>
          <a:lstStyle/>
          <a:p>
            <a:r>
              <a:rPr lang="ru-RU" altLang="ru-RU" b="1" i="1" dirty="0" smtClean="0">
                <a:solidFill>
                  <a:schemeClr val="accent1"/>
                </a:solidFill>
              </a:rPr>
              <a:t>Агрессивность и неутомимость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2000240"/>
            <a:ext cx="6400800" cy="225266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малышей в этом возрасте проявляется в постоянной готовности к деятельности. Ребенок уже умеет гордиться успехами своих действий, умеет критически оценить результаты своего труда.</a:t>
            </a:r>
            <a:br>
              <a:rPr lang="ru-RU" alt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   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этом возрасте ребенок может воспринимать предмет без попытки его обследования. Его </a:t>
            </a:r>
            <a:r>
              <a:rPr lang="ru-RU" altLang="ru-RU" sz="2400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восприятие </a:t>
            </a:r>
            <a:r>
              <a:rPr lang="ru-RU" alt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приобретает способность более полно отражать окружающую действительность.</a:t>
            </a:r>
          </a:p>
          <a:p>
            <a:pPr eaLnBrk="1" hangingPunct="1">
              <a:lnSpc>
                <a:spcPct val="90000"/>
              </a:lnSpc>
            </a:pPr>
            <a:endParaRPr lang="ru-RU" altLang="ru-RU" sz="2000" dirty="0" smtClean="0"/>
          </a:p>
          <a:p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045940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785794"/>
            <a:ext cx="6976864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 основе наглядно-действенного к 4-м годам начинает </a:t>
            </a:r>
            <a:r>
              <a:rPr lang="ru-RU" alt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формироваться </a:t>
            </a:r>
            <a:r>
              <a:rPr lang="ru-RU" altLang="ru-RU" sz="20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наглядно-образное мышление</a:t>
            </a:r>
            <a:r>
              <a:rPr lang="ru-RU" alt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ru-RU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Как и в раннем возрасте, в 3-4 года преобладает </a:t>
            </a:r>
            <a:r>
              <a:rPr lang="ru-RU" altLang="ru-RU" sz="20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воссоздающее воображение</a:t>
            </a:r>
            <a:r>
              <a:rPr lang="ru-RU" altLang="ru-RU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т. е. ребенок способен лишь воссоздать образы, почерпнутые из сказок и рассказов взрослого. Большое значение в развитии воображения играет опыт и знания ребенка, его кругозор.</a:t>
            </a:r>
            <a:br>
              <a:rPr lang="ru-RU" altLang="ru-RU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0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altLang="ru-RU" sz="20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Память</a:t>
            </a:r>
            <a:r>
              <a:rPr lang="ru-RU" altLang="ru-RU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дошкольника 3-4-х лет непроизвольная, характеризуется образностью. Преобладает узнавание, а не запоминание. Хорошо запоминается только то, что было непосредственно связано с его деятельностью, было интересно и эмоционально окрашено.</a:t>
            </a:r>
            <a:br>
              <a:rPr lang="ru-RU" altLang="ru-RU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   Ребенок не способен длительное время удерживать свое </a:t>
            </a:r>
            <a:r>
              <a:rPr lang="ru-RU" altLang="ru-RU" sz="20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внимание</a:t>
            </a:r>
            <a:r>
              <a:rPr lang="ru-RU" altLang="ru-RU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на каком-то одном предмете, он быстро переключается с одной деятельности на другую.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64132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/>
          <a:lstStyle/>
          <a:p>
            <a:r>
              <a:rPr lang="ru-RU" altLang="ru-RU" dirty="0" smtClean="0">
                <a:solidFill>
                  <a:schemeClr val="accent1"/>
                </a:solidFill>
              </a:rPr>
              <a:t>Эмоциональное состояние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484784"/>
            <a:ext cx="6904856" cy="3960440"/>
          </a:xfrm>
        </p:spPr>
        <p:txBody>
          <a:bodyPr/>
          <a:lstStyle/>
          <a:p>
            <a:r>
              <a:rPr lang="ru-RU" altLang="ru-RU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продолжает зависеть от физического комфорта. На настроение начинают влиять взаимоотношения со сверстниками и взрослыми. Поэтому характеристики, которые ребенок дает другим людям, очень субъективны. Тем не менее, эмоционально здоровому дошкольнику присущ оптимизм.</a:t>
            </a:r>
            <a:br>
              <a:rPr lang="ru-RU" altLang="ru-RU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3-4 года дети начинают усваивать правила взаимоотношений в группе сверстников, а затем косвенно контролироваться взрослыми.</a:t>
            </a:r>
            <a:br>
              <a:rPr lang="ru-RU" altLang="ru-RU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Ребенок трех-четырех лет уверенно ходит, координирует движения рук и ног при ходьбе, воспроизводит разнообразные другие движения. Он умеет правильно держать карандаш, проводит горизонтальные и вертикальные линии, осваивает изобразительные умения.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93224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dirty="0" smtClean="0">
                <a:solidFill>
                  <a:schemeClr val="accent1"/>
                </a:solidFill>
              </a:rPr>
              <a:t>Игры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altLang="ru-RU" sz="1600" b="1" i="1" dirty="0" smtClean="0">
                <a:solidFill>
                  <a:srgbClr val="00B0F0"/>
                </a:solidFill>
              </a:rPr>
              <a:t>В играх</a:t>
            </a:r>
            <a:r>
              <a:rPr lang="ru-RU" altLang="ru-RU" sz="1600" b="1" dirty="0" smtClean="0">
                <a:solidFill>
                  <a:srgbClr val="00B0F0"/>
                </a:solidFill>
              </a:rPr>
              <a:t> </a:t>
            </a:r>
            <a:r>
              <a:rPr lang="ru-RU" altLang="ru-RU" sz="1600" dirty="0" smtClean="0"/>
              <a:t>ребенок самостоятельно передает несложный сюжет, пользуется предметами-заместителями, охотно играет вместе со взрослым и детьми, у него есть любимые игры и игрушки.</a:t>
            </a:r>
            <a:br>
              <a:rPr lang="ru-RU" altLang="ru-RU" sz="1600" dirty="0" smtClean="0"/>
            </a:br>
            <a:r>
              <a:rPr lang="ru-RU" altLang="ru-RU" sz="1600" dirty="0" smtClean="0"/>
              <a:t> Ребенка отличает высокая </a:t>
            </a:r>
            <a:r>
              <a:rPr lang="ru-RU" altLang="ru-RU" sz="1600" i="1" dirty="0" smtClean="0"/>
              <a:t>речевая активность</a:t>
            </a:r>
            <a:r>
              <a:rPr lang="ru-RU" altLang="ru-RU" sz="1600" dirty="0" smtClean="0"/>
              <a:t>; его словарь содержит все части речи. Он знает наизусть несколько стихов, </a:t>
            </a:r>
            <a:r>
              <a:rPr lang="ru-RU" altLang="ru-RU" sz="1600" dirty="0" err="1" smtClean="0"/>
              <a:t>потешек</a:t>
            </a:r>
            <a:r>
              <a:rPr lang="ru-RU" altLang="ru-RU" sz="1600" dirty="0" smtClean="0"/>
              <a:t>, песенок и с удовольствием их повторяет. Ребенок живо интересуется окружающим, запас его представлений об окружающем непрерывно пополняется.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48680"/>
            <a:ext cx="2231329" cy="3084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C:\Users\Артем и Ирина\Desktop\imgpre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702" y="3429000"/>
            <a:ext cx="2778546" cy="27785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37229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470025"/>
          </a:xfrm>
        </p:spPr>
        <p:txBody>
          <a:bodyPr/>
          <a:lstStyle/>
          <a:p>
            <a:r>
              <a:rPr lang="ru-RU" alt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Как надо вести себя родителям.</a:t>
            </a:r>
            <a:endParaRPr lang="ru-RU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916832"/>
            <a:ext cx="7192888" cy="1752600"/>
          </a:xfrm>
        </p:spPr>
        <p:txBody>
          <a:bodyPr/>
          <a:lstStyle/>
          <a:p>
            <a:pPr eaLnBrk="1" hangingPunct="1"/>
            <a:r>
              <a:rPr lang="ru-RU" altLang="ru-RU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Не надо постоянно ругать и наказывать ребёнка за все неприятные для вас проявления его самостоятельности.</a:t>
            </a:r>
          </a:p>
          <a:p>
            <a:pPr eaLnBrk="1" hangingPunct="1"/>
            <a:r>
              <a:rPr lang="ru-RU" altLang="ru-RU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Не надо говорить «Да» когда необходимо твёрдое «Нет».</a:t>
            </a:r>
          </a:p>
          <a:p>
            <a:pPr eaLnBrk="1" hangingPunct="1"/>
            <a:r>
              <a:rPr lang="ru-RU" altLang="ru-RU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Не подчеркивать свою силу и превосходство над ним.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42517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714356"/>
            <a:ext cx="6400800" cy="1752600"/>
          </a:xfrm>
        </p:spPr>
        <p:txBody>
          <a:bodyPr/>
          <a:lstStyle/>
          <a:p>
            <a:r>
              <a:rPr lang="ru-RU" altLang="ru-RU" sz="1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Хотелось бы обратить внимание на «кризис трех лет», когда малыш, еще недавно такой покладистый, начинает проявлять нетерпимость к опеке взрослого, стремление настоять на своем требовании, упорство в осуществлении своих целей. Это свидетельствует о том, что прежний тип взаимоотношений взрослого и ребенка должен быть изменен в направлении предоставления малышу большей самостоятельности и обогащения его деятельности новым содержанием.          Важно понять, что характерное для ребенка третьего года жизни требование «я - сам» прежде всего отражает появление у него новой потребности в самостоятельных действиях, а не фактический уровень его возможностей. Поэтому задача взрослого - поддержать стремление к самостоятельности, не погасить его критикой неумелых действий ребенка, не подорвать веру ребенка в собственные силы, высказывая нетерпение по поводу его медленных и неумелых действий. Стремление к самостоятельности формируется у ребенка в опыте сотрудничества со взрослыми. Взрослый постепенно расширяет область самостоятельных действий ребенка с учетом его растущих возможностей и своей положительной оценкой усиливает стремление малыша добиться лучшего результата.</a:t>
            </a:r>
          </a:p>
          <a:p>
            <a:endParaRPr lang="ru-RU" sz="16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7070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285852" y="928670"/>
            <a:ext cx="64008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Развитие самосознания и выделение образа «Я» стимулируют развитие личности и индивидуальности. Малыш начинает четко осознавать, кто он и какой он. Внутренний мир ребенка начинает наполняться противоречиями: он стремится к самостоятельности и в то же время не может справиться с задачей без помощи взрослого, он любит близких, они для него очень значимы, но он не может не злиться на них из-за ограничений свободы. </a:t>
            </a:r>
          </a:p>
          <a:p>
            <a:pPr eaLnBrk="1" hangingPunct="1">
              <a:lnSpc>
                <a:spcPct val="90000"/>
              </a:lnSpc>
            </a:pPr>
            <a:endParaRPr lang="ru-RU" altLang="ru-RU" sz="18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32669010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65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829</Words>
  <Application>Microsoft Office PowerPoint</Application>
  <PresentationFormat>Экран (4:3)</PresentationFormat>
  <Paragraphs>65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Romana Script</vt:lpstr>
      <vt:lpstr>Times New Roman</vt:lpstr>
      <vt:lpstr>Calibri</vt:lpstr>
      <vt:lpstr>1_Тема Office</vt:lpstr>
      <vt:lpstr>Слайд 1</vt:lpstr>
      <vt:lpstr>Слайд 2</vt:lpstr>
      <vt:lpstr>Агрессивность и неутомимость</vt:lpstr>
      <vt:lpstr>Слайд 4</vt:lpstr>
      <vt:lpstr>Эмоциональное состояние</vt:lpstr>
      <vt:lpstr>Игры</vt:lpstr>
      <vt:lpstr>Как надо вести себя родителям.</vt:lpstr>
      <vt:lpstr>Слайд 8</vt:lpstr>
      <vt:lpstr>Слайд 9</vt:lpstr>
      <vt:lpstr>Что должен уметь ребенок 3-4 лет</vt:lpstr>
      <vt:lpstr>    Развитие мышления, памяти, внимания</vt:lpstr>
      <vt:lpstr>Развитие речи</vt:lpstr>
      <vt:lpstr>Окружающий мир </vt:lpstr>
      <vt:lpstr>Навыки обихода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Школьные</dc:title>
  <dc:creator>Фокина Лидия Петровна</dc:creator>
  <cp:keywords>Шаблон презентации</cp:keywords>
  <cp:lastModifiedBy>Садик</cp:lastModifiedBy>
  <cp:revision>73</cp:revision>
  <dcterms:created xsi:type="dcterms:W3CDTF">2014-07-06T18:18:01Z</dcterms:created>
  <dcterms:modified xsi:type="dcterms:W3CDTF">2019-10-29T09:13:54Z</dcterms:modified>
</cp:coreProperties>
</file>