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61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9144000" cy="6858000" type="screen4x3"/>
  <p:notesSz cx="6858000" cy="9144000"/>
  <p:embeddedFontLst>
    <p:embeddedFont>
      <p:font typeface="Asessor" panose="020B0604020202020204" charset="0"/>
      <p:regular r:id="rId12"/>
    </p:embeddedFont>
    <p:embeddedFont>
      <p:font typeface="Calibri" panose="020F0502020204030204" pitchFamily="34" charset="0"/>
      <p:regular r:id="rId13"/>
      <p:bold r:id="rId14"/>
      <p:italic r:id="rId15"/>
      <p:boldItalic r:id="rId16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90" d="100"/>
          <a:sy n="90" d="100"/>
        </p:scale>
        <p:origin x="-8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24.02.2019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24.02.2019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24.02.2019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24.02.2019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24.02.2019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24.02.2019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24.02.2019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24.02.2019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24.02.2019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24.02.2019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24.02.2019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988691" y="1268760"/>
            <a:ext cx="7831781" cy="3681700"/>
            <a:chOff x="1115616" y="2297268"/>
            <a:chExt cx="7793363" cy="3855633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297268"/>
              <a:ext cx="7165477" cy="24173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72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Asessor" pitchFamily="82" charset="0"/>
                  <a:cs typeface="Arial" charset="0"/>
                </a:rPr>
                <a:t>ГИМНАСТИКА ДЛЯ ГЛАЗ</a:t>
              </a:r>
              <a:endParaRPr lang="ru-RU" sz="72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sessor" pitchFamily="82" charset="0"/>
                <a:cs typeface="Arial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176597" y="5766121"/>
              <a:ext cx="5732382" cy="3867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solidFill>
                    <a:srgbClr val="C00000"/>
                  </a:solidFill>
                  <a:latin typeface="Asessor" pitchFamily="82" charset="0"/>
                  <a:cs typeface="Arial" charset="0"/>
                </a:rPr>
                <a:t>ВОСПИТАТЕЛЬ: </a:t>
              </a:r>
              <a:r>
                <a:rPr lang="ru-RU" dirty="0" err="1" smtClean="0">
                  <a:solidFill>
                    <a:srgbClr val="C00000"/>
                  </a:solidFill>
                  <a:latin typeface="Asessor" pitchFamily="82" charset="0"/>
                  <a:cs typeface="Arial" charset="0"/>
                </a:rPr>
                <a:t>Минигулова</a:t>
              </a:r>
              <a:r>
                <a:rPr lang="ru-RU" dirty="0" smtClean="0">
                  <a:solidFill>
                    <a:srgbClr val="C00000"/>
                  </a:solidFill>
                  <a:latin typeface="Asessor" pitchFamily="82" charset="0"/>
                  <a:cs typeface="Arial" charset="0"/>
                </a:rPr>
                <a:t> И.В</a:t>
              </a:r>
              <a:endParaRPr lang="ru-RU" dirty="0">
                <a:solidFill>
                  <a:srgbClr val="C00000"/>
                </a:solidFill>
                <a:latin typeface="Asessor" pitchFamily="82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798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276872"/>
            <a:ext cx="8229600" cy="1143000"/>
          </a:xfrm>
        </p:spPr>
        <p:txBody>
          <a:bodyPr/>
          <a:lstStyle/>
          <a:p>
            <a:r>
              <a:rPr lang="ru-RU" sz="6000" dirty="0" smtClean="0">
                <a:solidFill>
                  <a:srgbClr val="C00000"/>
                </a:solidFill>
                <a:latin typeface="Asessor" panose="020B0604020202020204" charset="0"/>
              </a:rPr>
              <a:t>СПАСИБО ЗА ВНИМАНИЕ!</a:t>
            </a:r>
            <a:endParaRPr lang="ru-RU" sz="6000" dirty="0">
              <a:solidFill>
                <a:srgbClr val="C00000"/>
              </a:solidFill>
              <a:latin typeface="Asessor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709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692696"/>
            <a:ext cx="648072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>
                <a:solidFill>
                  <a:srgbClr val="C00000"/>
                </a:solidFill>
                <a:latin typeface="Asessor" panose="020B0604020202020204" charset="0"/>
              </a:rPr>
              <a:t>Глаза так много могут </a:t>
            </a:r>
            <a:r>
              <a:rPr lang="ru-RU" sz="3600" dirty="0" smtClean="0">
                <a:solidFill>
                  <a:srgbClr val="C00000"/>
                </a:solidFill>
                <a:latin typeface="Asessor" panose="020B0604020202020204" charset="0"/>
              </a:rPr>
              <a:t>рассказать о </a:t>
            </a:r>
            <a:r>
              <a:rPr lang="ru-RU" sz="3600" dirty="0">
                <a:solidFill>
                  <a:srgbClr val="C00000"/>
                </a:solidFill>
                <a:latin typeface="Asessor" panose="020B0604020202020204" charset="0"/>
              </a:rPr>
              <a:t>человеке,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C00000"/>
                </a:solidFill>
                <a:latin typeface="Asessor" panose="020B0604020202020204" charset="0"/>
              </a:rPr>
              <a:t>Слова и жесты вовсе не нужны,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C00000"/>
                </a:solidFill>
                <a:latin typeface="Asessor" panose="020B0604020202020204" charset="0"/>
              </a:rPr>
              <a:t>Не зря же говорили люди,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C00000"/>
                </a:solidFill>
                <a:latin typeface="Asessor" panose="020B0604020202020204" charset="0"/>
              </a:rPr>
              <a:t>Глаза – есть зеркало его души.</a:t>
            </a:r>
          </a:p>
          <a:p>
            <a:pPr marL="0" indent="0">
              <a:buNone/>
            </a:pPr>
            <a:endParaRPr lang="ru-RU" dirty="0">
              <a:solidFill>
                <a:srgbClr val="C00000"/>
              </a:solidFill>
              <a:latin typeface="Asessor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8229600" cy="1143000"/>
          </a:xfrm>
        </p:spPr>
        <p:txBody>
          <a:bodyPr/>
          <a:lstStyle/>
          <a:p>
            <a:r>
              <a:rPr lang="ru-RU" sz="4000" dirty="0">
                <a:solidFill>
                  <a:srgbClr val="C00000"/>
                </a:solidFill>
                <a:latin typeface="Asessor" panose="020B0604020202020204" charset="0"/>
              </a:rPr>
              <a:t/>
            </a:r>
            <a:br>
              <a:rPr lang="ru-RU" sz="4000" dirty="0">
                <a:solidFill>
                  <a:srgbClr val="C00000"/>
                </a:solidFill>
                <a:latin typeface="Asessor" panose="020B0604020202020204" charset="0"/>
              </a:rPr>
            </a:br>
            <a:r>
              <a:rPr lang="ru-RU" sz="4000" dirty="0">
                <a:solidFill>
                  <a:srgbClr val="C00000"/>
                </a:solidFill>
                <a:latin typeface="Asessor" panose="020B0604020202020204" charset="0"/>
              </a:rPr>
              <a:t>Каждый человек воспринимает и изучает окружающий мир с помощью пяти чувств: зрения, слуха, осязания, обоняния и вкуса. 90% информации человек получает через органы зрения. Когда кроха только появляется на свет, он видит лишь смешение света и теней.</a:t>
            </a:r>
            <a:endParaRPr lang="ru-RU" sz="4000" dirty="0">
              <a:solidFill>
                <a:srgbClr val="C00000"/>
              </a:solidFill>
              <a:latin typeface="Asessor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984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/>
          <a:lstStyle/>
          <a:p>
            <a:r>
              <a:rPr lang="ru-RU" sz="4000" dirty="0">
                <a:solidFill>
                  <a:srgbClr val="C00000"/>
                </a:solidFill>
                <a:latin typeface="Asessor" panose="020B0604020202020204" charset="0"/>
              </a:rPr>
              <a:t>Постепенно, день за днем, острота зрения у маленького человека повышается, и его мозг получает все больше информации, необходимой для создания представления о внешнем мире.</a:t>
            </a:r>
            <a:endParaRPr lang="ru-RU" sz="4000" dirty="0">
              <a:solidFill>
                <a:srgbClr val="C00000"/>
              </a:solidFill>
              <a:latin typeface="Asessor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771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C00000"/>
                </a:solidFill>
                <a:latin typeface="Asessor" panose="020B0604020202020204" charset="0"/>
              </a:rPr>
              <a:t>Казалось бы – орган зрения в постоянном тонусе. Все время идет тренировка. Вредных воздействий практически невозможно избежать в современных условиях. Ребенок с раннего возраста смотрел, и будет смотреть телевизор, а ежедневный просмотр мультфильмов за компьютером стал неотъемлемой частью жизни практически каждого ребенка. Таков образ жизни наших детей,  нужно учиться сохранять зрение именно в таких условиях</a:t>
            </a:r>
            <a:r>
              <a:rPr lang="ru-RU" sz="3200" dirty="0" smtClean="0">
                <a:solidFill>
                  <a:srgbClr val="C00000"/>
                </a:solidFill>
                <a:latin typeface="Asessor" panose="020B0604020202020204" charset="0"/>
              </a:rPr>
              <a:t>.</a:t>
            </a:r>
            <a:br>
              <a:rPr lang="ru-RU" sz="3200" dirty="0" smtClean="0">
                <a:solidFill>
                  <a:srgbClr val="C00000"/>
                </a:solidFill>
                <a:latin typeface="Asessor" panose="020B0604020202020204" charset="0"/>
              </a:rPr>
            </a:br>
            <a:r>
              <a:rPr lang="ru-RU" sz="3200" dirty="0">
                <a:solidFill>
                  <a:srgbClr val="C00000"/>
                </a:solidFill>
                <a:latin typeface="Asessor" panose="020B0604020202020204" charset="0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Asessor" panose="020B0604020202020204" charset="0"/>
              </a:rPr>
            </a:br>
            <a:r>
              <a:rPr lang="ru-RU" sz="3200" dirty="0">
                <a:solidFill>
                  <a:srgbClr val="C00000"/>
                </a:solidFill>
                <a:latin typeface="Asessor" panose="020B0604020202020204" charset="0"/>
              </a:rPr>
              <a:t>Одним из замечательных аспектов улучшения зрения является зрительная гимнастика.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>
              <a:solidFill>
                <a:srgbClr val="C00000"/>
              </a:solidFill>
              <a:latin typeface="Asessor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47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C00000"/>
                </a:solidFill>
                <a:latin typeface="Asessor" panose="020B0604020202020204" charset="0"/>
              </a:rPr>
              <a:t>Целью </a:t>
            </a:r>
            <a:r>
              <a:rPr lang="ru-RU" sz="3200" dirty="0">
                <a:solidFill>
                  <a:srgbClr val="C00000"/>
                </a:solidFill>
                <a:latin typeface="Asessor" panose="020B0604020202020204" charset="0"/>
              </a:rPr>
              <a:t>проведения зрительной гимнастики - является формирование у детей дошкольного возраста представлений о необходимости заботы о своем здоровье, о важности зрения, как составной части сохранения и укрепления здоровья. Гимнастика для глаз снимает зрительное напряжение, повышает зрительную работоспособность, улучшает кровообращение и способствует предупреждению нарушений зрения и развития глазных заболеваний, а также более быстрому восстановлению работоспособности и эффективному усвоению учебного материала.</a:t>
            </a:r>
            <a:br>
              <a:rPr lang="ru-RU" sz="3200" dirty="0">
                <a:solidFill>
                  <a:srgbClr val="C00000"/>
                </a:solidFill>
                <a:latin typeface="Asessor" panose="020B0604020202020204" charset="0"/>
              </a:rPr>
            </a:br>
            <a:endParaRPr lang="ru-RU" sz="3200" dirty="0">
              <a:solidFill>
                <a:srgbClr val="C00000"/>
              </a:solidFill>
              <a:latin typeface="Asessor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899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229600" cy="1143000"/>
          </a:xfrm>
        </p:spPr>
        <p:txBody>
          <a:bodyPr/>
          <a:lstStyle/>
          <a:p>
            <a:r>
              <a:rPr lang="ru-RU" sz="3200" dirty="0">
                <a:solidFill>
                  <a:srgbClr val="C00000"/>
                </a:solidFill>
                <a:latin typeface="Asessor" panose="020B0604020202020204" charset="0"/>
              </a:rPr>
              <a:t>Зрительную гимнастику следует начинать делать уже в раннем возрасте, которая проводится регулярно, не менее 2 - 3 раз в день по 3-5 минут. Упражнения разнообразны по форме и содержанию, выполняются эмоционально и носят игровой характер. В упражнения включаются игровые или сюрпризные моменты, стихи, </a:t>
            </a:r>
            <a:r>
              <a:rPr lang="ru-RU" sz="3200" dirty="0" err="1">
                <a:solidFill>
                  <a:srgbClr val="C00000"/>
                </a:solidFill>
                <a:latin typeface="Asessor" panose="020B0604020202020204" charset="0"/>
              </a:rPr>
              <a:t>потешки</a:t>
            </a:r>
            <a:r>
              <a:rPr lang="ru-RU" sz="3200" dirty="0">
                <a:solidFill>
                  <a:srgbClr val="C00000"/>
                </a:solidFill>
                <a:latin typeface="Asessor" panose="020B0604020202020204" charset="0"/>
              </a:rPr>
              <a:t>. </a:t>
            </a:r>
            <a:br>
              <a:rPr lang="ru-RU" sz="3200" dirty="0">
                <a:solidFill>
                  <a:srgbClr val="C00000"/>
                </a:solidFill>
                <a:latin typeface="Asessor" panose="020B0604020202020204" charset="0"/>
              </a:rPr>
            </a:br>
            <a:endParaRPr lang="ru-RU" sz="3200" dirty="0">
              <a:solidFill>
                <a:srgbClr val="C00000"/>
              </a:solidFill>
              <a:latin typeface="Asessor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845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3600" b="1" dirty="0">
                <a:solidFill>
                  <a:srgbClr val="C00000"/>
                </a:solidFill>
                <a:latin typeface="Asessor" panose="020B0604020202020204" charset="0"/>
              </a:rPr>
              <a:t>«Забавный» тренинг</a:t>
            </a:r>
            <a:r>
              <a:rPr lang="ru-RU" sz="3600" dirty="0">
                <a:solidFill>
                  <a:srgbClr val="C00000"/>
                </a:solidFill>
                <a:latin typeface="Asessor" panose="020B0604020202020204" charset="0"/>
              </a:rPr>
              <a:t/>
            </a:r>
            <a:br>
              <a:rPr lang="ru-RU" sz="3600" dirty="0">
                <a:solidFill>
                  <a:srgbClr val="C00000"/>
                </a:solidFill>
                <a:latin typeface="Asessor" panose="020B0604020202020204" charset="0"/>
              </a:rPr>
            </a:br>
            <a:r>
              <a:rPr lang="ru-RU" sz="3600" dirty="0">
                <a:solidFill>
                  <a:srgbClr val="C00000"/>
                </a:solidFill>
                <a:latin typeface="Asessor" panose="020B0604020202020204" charset="0"/>
              </a:rPr>
              <a:t>Задачи: Разнообразить зрительную нагрузку и расслабить мышечную систему глаз.</a:t>
            </a:r>
            <a:br>
              <a:rPr lang="ru-RU" sz="3600" dirty="0">
                <a:solidFill>
                  <a:srgbClr val="C00000"/>
                </a:solidFill>
                <a:latin typeface="Asessor" panose="020B0604020202020204" charset="0"/>
              </a:rPr>
            </a:br>
            <a:r>
              <a:rPr lang="ru-RU" sz="3600" dirty="0">
                <a:solidFill>
                  <a:srgbClr val="C00000"/>
                </a:solidFill>
                <a:latin typeface="Asessor" panose="020B0604020202020204" charset="0"/>
              </a:rPr>
              <a:t>Подойдите с ребенком к окну и посмотрите (посчитайте, каких машин на дороге больше – красных, зеленых или синих.</a:t>
            </a:r>
            <a:br>
              <a:rPr lang="ru-RU" sz="3600" dirty="0">
                <a:solidFill>
                  <a:srgbClr val="C00000"/>
                </a:solidFill>
                <a:latin typeface="Asessor" panose="020B0604020202020204" charset="0"/>
              </a:rPr>
            </a:br>
            <a:r>
              <a:rPr lang="ru-RU" sz="3600" dirty="0">
                <a:solidFill>
                  <a:srgbClr val="C00000"/>
                </a:solidFill>
                <a:latin typeface="Asessor" panose="020B0604020202020204" charset="0"/>
              </a:rPr>
              <a:t>Также можно посчитать пешеходов с зонтиками, рассмотреть окна, в которых горит свет, проследить за полетом вороны, посмотреть в разные стороны, переводить взгляд с земли на небо и наоборот.</a:t>
            </a:r>
            <a:br>
              <a:rPr lang="ru-RU" sz="3600" dirty="0">
                <a:solidFill>
                  <a:srgbClr val="C00000"/>
                </a:solidFill>
                <a:latin typeface="Asessor" panose="020B0604020202020204" charset="0"/>
              </a:rPr>
            </a:br>
            <a:endParaRPr lang="ru-RU" sz="3600" dirty="0">
              <a:solidFill>
                <a:srgbClr val="C00000"/>
              </a:solidFill>
              <a:latin typeface="Asessor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130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C00000"/>
                </a:solidFill>
                <a:latin typeface="Asessor" panose="020B0604020202020204" charset="0"/>
              </a:rPr>
              <a:t>«Ветер»</a:t>
            </a:r>
            <a:r>
              <a:rPr lang="ru-RU" sz="3200" dirty="0">
                <a:solidFill>
                  <a:srgbClr val="C00000"/>
                </a:solidFill>
                <a:latin typeface="Asessor" panose="020B0604020202020204" charset="0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Asessor" panose="020B0604020202020204" charset="0"/>
              </a:rPr>
            </a:br>
            <a:r>
              <a:rPr lang="ru-RU" sz="3200" dirty="0">
                <a:solidFill>
                  <a:srgbClr val="C00000"/>
                </a:solidFill>
                <a:latin typeface="Asessor" panose="020B0604020202020204" charset="0"/>
              </a:rPr>
              <a:t>Ветер дует нам в лицо.  </a:t>
            </a:r>
            <a:r>
              <a:rPr lang="ru-RU" sz="3200" i="1" dirty="0">
                <a:solidFill>
                  <a:srgbClr val="C00000"/>
                </a:solidFill>
                <a:latin typeface="Asessor" panose="020B0604020202020204" charset="0"/>
              </a:rPr>
              <a:t>(Часто моргают веками.)</a:t>
            </a:r>
            <a:r>
              <a:rPr lang="ru-RU" sz="3200" dirty="0">
                <a:solidFill>
                  <a:srgbClr val="C00000"/>
                </a:solidFill>
                <a:latin typeface="Asessor" panose="020B0604020202020204" charset="0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Asessor" panose="020B0604020202020204" charset="0"/>
              </a:rPr>
            </a:br>
            <a:r>
              <a:rPr lang="ru-RU" sz="3200" dirty="0">
                <a:solidFill>
                  <a:srgbClr val="C00000"/>
                </a:solidFill>
                <a:latin typeface="Asessor" panose="020B0604020202020204" charset="0"/>
              </a:rPr>
              <a:t>Закачалось </a:t>
            </a:r>
            <a:r>
              <a:rPr lang="ru-RU" sz="3200" dirty="0" err="1">
                <a:solidFill>
                  <a:srgbClr val="C00000"/>
                </a:solidFill>
                <a:latin typeface="Asessor" panose="020B0604020202020204" charset="0"/>
              </a:rPr>
              <a:t>дepевцо</a:t>
            </a:r>
            <a:r>
              <a:rPr lang="ru-RU" sz="3200" dirty="0">
                <a:solidFill>
                  <a:srgbClr val="C00000"/>
                </a:solidFill>
                <a:latin typeface="Asessor" panose="020B0604020202020204" charset="0"/>
              </a:rPr>
              <a:t>. </a:t>
            </a:r>
            <a:r>
              <a:rPr lang="ru-RU" sz="3200" i="1" dirty="0">
                <a:solidFill>
                  <a:srgbClr val="C00000"/>
                </a:solidFill>
                <a:latin typeface="Asessor" panose="020B0604020202020204" charset="0"/>
              </a:rPr>
              <a:t>(Не поворачивая головы, смотрят влево-вправо.)</a:t>
            </a:r>
            <a:r>
              <a:rPr lang="ru-RU" sz="3200" dirty="0">
                <a:solidFill>
                  <a:srgbClr val="C00000"/>
                </a:solidFill>
                <a:latin typeface="Asessor" panose="020B0604020202020204" charset="0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Asessor" panose="020B0604020202020204" charset="0"/>
              </a:rPr>
            </a:br>
            <a:r>
              <a:rPr lang="ru-RU" sz="3200" dirty="0">
                <a:solidFill>
                  <a:srgbClr val="C00000"/>
                </a:solidFill>
                <a:latin typeface="Asessor" panose="020B0604020202020204" charset="0"/>
              </a:rPr>
              <a:t>Ветер тише, тише, тише… </a:t>
            </a:r>
            <a:r>
              <a:rPr lang="ru-RU" sz="3200" i="1" dirty="0">
                <a:solidFill>
                  <a:srgbClr val="C00000"/>
                </a:solidFill>
                <a:latin typeface="Asessor" panose="020B0604020202020204" charset="0"/>
              </a:rPr>
              <a:t>(Медленно приседают, опуская глаза вниз.)</a:t>
            </a:r>
            <a:r>
              <a:rPr lang="ru-RU" sz="3200" dirty="0">
                <a:solidFill>
                  <a:srgbClr val="C00000"/>
                </a:solidFill>
                <a:latin typeface="Asessor" panose="020B0604020202020204" charset="0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Asessor" panose="020B0604020202020204" charset="0"/>
              </a:rPr>
            </a:br>
            <a:r>
              <a:rPr lang="ru-RU" sz="3200" dirty="0">
                <a:solidFill>
                  <a:srgbClr val="C00000"/>
                </a:solidFill>
                <a:latin typeface="Asessor" panose="020B0604020202020204" charset="0"/>
              </a:rPr>
              <a:t>Деревца все выше, выше. </a:t>
            </a:r>
            <a:r>
              <a:rPr lang="ru-RU" sz="3200" i="1" dirty="0">
                <a:solidFill>
                  <a:srgbClr val="C00000"/>
                </a:solidFill>
                <a:latin typeface="Asessor" panose="020B0604020202020204" charset="0"/>
              </a:rPr>
              <a:t>( Встают и глаза поднимают вверх.)</a:t>
            </a:r>
            <a:r>
              <a:rPr lang="ru-RU" sz="3200" dirty="0">
                <a:solidFill>
                  <a:srgbClr val="C00000"/>
                </a:solidFill>
                <a:latin typeface="Asessor" panose="020B0604020202020204" charset="0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Asessor" panose="020B0604020202020204" charset="0"/>
              </a:rPr>
            </a:br>
            <a:endParaRPr lang="ru-RU" sz="3200" dirty="0">
              <a:solidFill>
                <a:srgbClr val="C00000"/>
              </a:solidFill>
              <a:latin typeface="Asessor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664527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7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191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Asessor</vt:lpstr>
      <vt:lpstr>Calibri</vt:lpstr>
      <vt:lpstr>1_Тема Office</vt:lpstr>
      <vt:lpstr>Презентация PowerPoint</vt:lpstr>
      <vt:lpstr>Презентация PowerPoint</vt:lpstr>
      <vt:lpstr> Каждый человек воспринимает и изучает окружающий мир с помощью пяти чувств: зрения, слуха, осязания, обоняния и вкуса. 90% информации человек получает через органы зрения. Когда кроха только появляется на свет, он видит лишь смешение света и теней.</vt:lpstr>
      <vt:lpstr>Постепенно, день за днем, острота зрения у маленького человека повышается, и его мозг получает все больше информации, необходимой для создания представления о внешнем мире.</vt:lpstr>
      <vt:lpstr>Казалось бы – орган зрения в постоянном тонусе. Все время идет тренировка. Вредных воздействий практически невозможно избежать в современных условиях. Ребенок с раннего возраста смотрел, и будет смотреть телевизор, а ежедневный просмотр мультфильмов за компьютером стал неотъемлемой частью жизни практически каждого ребенка. Таков образ жизни наших детей,  нужно учиться сохранять зрение именно в таких условиях.  Одним из замечательных аспектов улучшения зрения является зрительная гимнастика. </vt:lpstr>
      <vt:lpstr>Целью проведения зрительной гимнастики - является формирование у детей дошкольного возраста представлений о необходимости заботы о своем здоровье, о важности зрения, как составной части сохранения и укрепления здоровья. Гимнастика для глаз снимает зрительное напряжение, повышает зрительную работоспособность, улучшает кровообращение и способствует предупреждению нарушений зрения и развития глазных заболеваний, а также более быстрому восстановлению работоспособности и эффективному усвоению учебного материала. </vt:lpstr>
      <vt:lpstr>Зрительную гимнастику следует начинать делать уже в раннем возрасте, которая проводится регулярно, не менее 2 - 3 раз в день по 3-5 минут. Упражнения разнообразны по форме и содержанию, выполняются эмоционально и носят игровой характер. В упражнения включаются игровые или сюрпризные моменты, стихи, потешки.  </vt:lpstr>
      <vt:lpstr>«Забавный» тренинг Задачи: Разнообразить зрительную нагрузку и расслабить мышечную систему глаз. Подойдите с ребенком к окну и посмотрите (посчитайте, каких машин на дороге больше – красных, зеленых или синих. Также можно посчитать пешеходов с зонтиками, рассмотреть окна, в которых горит свет, проследить за полетом вороны, посмотреть в разные стороны, переводить взгляд с земли на небо и наоборот. </vt:lpstr>
      <vt:lpstr>«Ветер» Ветер дует нам в лицо.  (Часто моргают веками.) Закачалось дepевцо. (Не поворачивая головы, смотрят влево-вправо.) Ветер тише, тише, тише… (Медленно приседают, опуская глаза вниз.) Деревца все выше, выше. ( Встают и глаза поднимают вверх.)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Цветочный рай</dc:title>
  <dc:creator>Фокина Лидия Петровна</dc:creator>
  <cp:keywords>Шаблон презентации</cp:keywords>
  <cp:lastModifiedBy>Windows User</cp:lastModifiedBy>
  <cp:revision>31</cp:revision>
  <dcterms:created xsi:type="dcterms:W3CDTF">2014-07-06T18:18:01Z</dcterms:created>
  <dcterms:modified xsi:type="dcterms:W3CDTF">2019-02-24T13:00:42Z</dcterms:modified>
</cp:coreProperties>
</file>